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4" r:id="rId8"/>
    <p:sldId id="265" r:id="rId9"/>
    <p:sldId id="266" r:id="rId10"/>
    <p:sldId id="267" r:id="rId11"/>
    <p:sldId id="282" r:id="rId12"/>
    <p:sldId id="268" r:id="rId13"/>
    <p:sldId id="280" r:id="rId14"/>
    <p:sldId id="283" r:id="rId15"/>
    <p:sldId id="273" r:id="rId16"/>
    <p:sldId id="274" r:id="rId17"/>
    <p:sldId id="275" r:id="rId18"/>
    <p:sldId id="276" r:id="rId19"/>
    <p:sldId id="277" r:id="rId20"/>
    <p:sldId id="278" r:id="rId21"/>
    <p:sldId id="279" r:id="rId22"/>
  </p:sldIdLst>
  <p:sldSz cx="9144000" cy="6858000" type="screen4x3"/>
  <p:notesSz cx="6735763" cy="9866313"/>
  <p:embeddedFontLs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Montserrat" panose="020B0604020202020204" charset="0"/>
      <p:regular r:id="rId33"/>
      <p:bold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63B"/>
    <a:srgbClr val="F5F4EE"/>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75" d="100"/>
          <a:sy n="75" d="100"/>
        </p:scale>
        <p:origin x="12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sz="quarter" idx="1"/>
          </p:nvPr>
        </p:nvSpPr>
        <p:spPr>
          <a:xfrm>
            <a:off x="3815373" y="0"/>
            <a:ext cx="2918831" cy="495029"/>
          </a:xfrm>
          <a:prstGeom prst="rect">
            <a:avLst/>
          </a:prstGeom>
        </p:spPr>
        <p:txBody>
          <a:bodyPr vert="horz" lIns="91440" tIns="45720" rIns="91440" bIns="45720" numCol="1" rtlCol="0"/>
          <a:lstStyle>
            <a:lvl1pPr algn="r">
              <a:defRPr sz="1200"/>
            </a:lvl1pPr>
          </a:lstStyle>
          <a:p>
            <a:fld id="{61FBD992-336D-4681-AB4B-7DC5161F8B54}" type="datetimeFigureOut">
              <a:rPr lang="fr-FR" altLang="fr-FR" smtClean="0"/>
              <a:t>23/01/2019</a:t>
            </a:fld>
            <a:endParaRPr lang="fr-FR" altLang="fr-FR"/>
          </a:p>
        </p:txBody>
      </p:sp>
      <p:sp>
        <p:nvSpPr>
          <p:cNvPr id="4" name="Espace réservé du pied de page 3"/>
          <p:cNvSpPr>
            <a:spLocks noGrp="1"/>
          </p:cNvSpPr>
          <p:nvPr>
            <p:ph type="ftr" sz="quarter" idx="2"/>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5" name="Espace réservé du numéro de diapositive 4"/>
          <p:cNvSpPr>
            <a:spLocks noGrp="1"/>
          </p:cNvSpPr>
          <p:nvPr>
            <p:ph type="sldNum" sz="quarter" idx="3"/>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B1D0DF7-329F-48C2-85AB-6BA0A21E7E45}" type="slidenum">
              <a:rPr lang="fr-FR" altLang="fr-FR" smtClean="0"/>
              <a:t>‹N°›</a:t>
            </a:fld>
            <a:endParaRPr lang="fr-FR" alt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numCol="1" rtlCol="0"/>
          <a:lstStyle>
            <a:lvl1pPr algn="r">
              <a:defRPr sz="1200"/>
            </a:lvl1pPr>
          </a:lstStyle>
          <a:p>
            <a:fld id="{45D0D8BF-E393-4655-9747-501AB98FB82B}" type="datetimeFigureOut">
              <a:rPr lang="fr-FR" altLang="fr-FR" smtClean="0"/>
              <a:t>23/01/2019</a:t>
            </a:fld>
            <a:endParaRPr lang="fr-FR" altLang="fr-FR"/>
          </a:p>
        </p:txBody>
      </p:sp>
      <p:sp>
        <p:nvSpPr>
          <p:cNvPr id="4" name="Espace réservé de l'image des diapositive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numCol="1" rtlCol="0" anchor="ctr"/>
          <a:lstStyle/>
          <a:p>
            <a:endParaRPr lang="fr-FR" alt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numCol="1" rtlCol="0"/>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7B91E94-B0E7-4018-A911-6313A927FCA8}" type="slidenum">
              <a:rPr lang="fr-FR" altLang="fr-FR" smtClean="0"/>
              <a:t>‹N°›</a:t>
            </a:fld>
            <a:endParaRPr lang="fr-FR" alt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numCol="1"/>
          <a:lstStyle/>
          <a:p>
            <a:endParaRPr lang="fr-FR" altLang="fr-FR" dirty="0"/>
          </a:p>
        </p:txBody>
      </p:sp>
      <p:sp>
        <p:nvSpPr>
          <p:cNvPr id="4" name="Espace réservé du numéro de diapositive 3"/>
          <p:cNvSpPr>
            <a:spLocks noGrp="1"/>
          </p:cNvSpPr>
          <p:nvPr>
            <p:ph type="sldNum" sz="quarter" idx="10"/>
          </p:nvPr>
        </p:nvSpPr>
        <p:spPr/>
        <p:txBody>
          <a:bodyPr numCol="1"/>
          <a:lstStyle/>
          <a:p>
            <a:fld id="{0C0F1F42-3858-446F-878C-04DA83196EBD}" type="slidenum">
              <a:rPr lang="fr-FR" altLang="fr-FR" smtClean="0"/>
              <a:t>19</a:t>
            </a:fld>
            <a:endParaRPr lang="fr-FR" altLang="fr-FR"/>
          </a:p>
        </p:txBody>
      </p:sp>
    </p:spTree>
    <p:extLst>
      <p:ext uri="{BB962C8B-B14F-4D97-AF65-F5344CB8AC3E}">
        <p14:creationId xmlns:p14="http://schemas.microsoft.com/office/powerpoint/2010/main" val="285322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ctrTitle"/>
          </p:nvPr>
        </p:nvSpPr>
        <p:spPr>
          <a:xfrm>
            <a:off x="685800" y="1980947"/>
            <a:ext cx="7772400" cy="1793839"/>
          </a:xfrm>
        </p:spPr>
        <p:txBody>
          <a:bodyPr numCol="1" anchor="b">
            <a:normAutofit/>
          </a:bodyPr>
          <a:lstStyle>
            <a:lvl1pPr algn="ctr">
              <a:defRPr sz="500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60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10" name="Title 1"/>
          <p:cNvSpPr>
            <a:spLocks noGrp="1"/>
          </p:cNvSpPr>
          <p:nvPr>
            <p:ph type="title"/>
          </p:nvPr>
        </p:nvSpPr>
        <p:spPr>
          <a:xfrm>
            <a:off x="629841" y="1261475"/>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numCol="1"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6" name="Title 1"/>
          <p:cNvSpPr>
            <a:spLocks noGrp="1"/>
          </p:cNvSpPr>
          <p:nvPr>
            <p:ph type="title"/>
          </p:nvPr>
        </p:nvSpPr>
        <p:spPr>
          <a:xfrm>
            <a:off x="628650" y="2946580"/>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Content Placeholder 2"/>
          <p:cNvSpPr>
            <a:spLocks noGrp="1"/>
          </p:cNvSpPr>
          <p:nvPr>
            <p:ph idx="1"/>
          </p:nvPr>
        </p:nvSpPr>
        <p:spPr>
          <a:xfrm>
            <a:off x="3887391" y="1235623"/>
            <a:ext cx="4629150" cy="476399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numCol="1" rtlCol="0" anchor="ctr"/>
          <a:lstStyle>
            <a:lvl1pPr algn="l">
              <a:defRPr sz="12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numCol="1" rtlCol="0" anchor="ctr"/>
          <a:lstStyle>
            <a:lvl1pPr algn="r">
              <a:defRPr sz="1200" cap="all" baseline="0">
                <a:solidFill>
                  <a:srgbClr val="2D2D2D"/>
                </a:solidFill>
              </a:defRPr>
            </a:lvl1pPr>
          </a:lstStyle>
          <a:p>
            <a:fld id="{0EFA83DE-E935-4543-957F-BCE2E348F165}" type="slidenum">
              <a:rPr lang="fr-FR" altLang="fr-FR" smtClean="0"/>
              <a:pPr/>
              <a:t>‹N°›</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securite-routiere.gouv.fr/permis-de-conduire/passer-son-permis/le-permis-moto-permis-a1-a2-a" TargetMode="External"/><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sp>
        <p:nvSpPr>
          <p:cNvPr id="5" name="ZoneTexte 4">
            <a:extLst>
              <a:ext uri="{FF2B5EF4-FFF2-40B4-BE49-F238E27FC236}">
                <a16:creationId xmlns="" xmlns:a16="http://schemas.microsoft.com/office/drawing/2014/main" id="{99EEF474-66E7-46E3-8015-8B684784445A}"/>
              </a:ext>
            </a:extLst>
          </p:cNvPr>
          <p:cNvSpPr txBox="1"/>
          <p:nvPr/>
        </p:nvSpPr>
        <p:spPr>
          <a:xfrm>
            <a:off x="508959" y="2277374"/>
            <a:ext cx="5391510" cy="646331"/>
          </a:xfrm>
          <a:prstGeom prst="rect">
            <a:avLst/>
          </a:prstGeom>
          <a:noFill/>
          <a:ln w="6350">
            <a:solidFill>
              <a:schemeClr val="bg1"/>
            </a:solidFill>
          </a:ln>
        </p:spPr>
        <p:txBody>
          <a:bodyPr wrap="square" numCol="1" rtlCol="0">
            <a:spAutoFit/>
          </a:bodyPr>
          <a:lstStyle/>
          <a:p>
            <a:r>
              <a:rPr lang="fr-FR" altLang="fr-FR" sz="3600" b="1" dirty="0" smtClean="0">
                <a:solidFill>
                  <a:schemeClr val="bg1"/>
                </a:solidFill>
                <a:latin typeface="Century Gothic" panose="020B0502020202020204" pitchFamily="34" charset="0"/>
              </a:rPr>
              <a:t>CER WILSON CONDUITE</a:t>
            </a:r>
            <a:endParaRPr lang="fr-FR" altLang="fr-FR" sz="3600" b="1" dirty="0">
              <a:solidFill>
                <a:schemeClr val="bg1"/>
              </a:solidFill>
              <a:latin typeface="Century Gothic" panose="020B0502020202020204" pitchFamily="34" charset="0"/>
            </a:endParaRPr>
          </a:p>
        </p:txBody>
      </p:sp>
      <p:pic>
        <p:nvPicPr>
          <p:cNvPr id="7" name="Image 6">
            <a:extLst>
              <a:ext uri="{FF2B5EF4-FFF2-40B4-BE49-F238E27FC236}">
                <a16:creationId xmlns=""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990" y="5796951"/>
            <a:ext cx="2423856" cy="806793"/>
          </a:xfrm>
          <a:prstGeom prst="rect">
            <a:avLst/>
          </a:prstGeom>
        </p:spPr>
      </p:pic>
    </p:spTree>
    <p:extLst>
      <p:ext uri="{BB962C8B-B14F-4D97-AF65-F5344CB8AC3E}">
        <p14:creationId xmlns:p14="http://schemas.microsoft.com/office/powerpoint/2010/main" val="31216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826096" y="711781"/>
            <a:ext cx="1045382" cy="1044547"/>
          </a:xfrm>
          <a:prstGeom prst="rect">
            <a:avLst/>
          </a:prstGeom>
        </p:spPr>
      </p:pic>
      <p:sp>
        <p:nvSpPr>
          <p:cNvPr id="11" name="Rectangle 10">
            <a:extLst>
              <a:ext uri="{FF2B5EF4-FFF2-40B4-BE49-F238E27FC236}">
                <a16:creationId xmlns="" xmlns:a16="http://schemas.microsoft.com/office/drawing/2014/main" id="{7A4918A1-CB1A-46D7-B60B-D22536D05AF7}"/>
              </a:ext>
            </a:extLst>
          </p:cNvPr>
          <p:cNvSpPr/>
          <p:nvPr/>
        </p:nvSpPr>
        <p:spPr>
          <a:xfrm>
            <a:off x="5030713" y="2501986"/>
            <a:ext cx="3405930"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 xmlns:a16="http://schemas.microsoft.com/office/drawing/2014/main" id="{9CD46DA5-137C-4B8E-B36E-F6E11A3C1E09}"/>
              </a:ext>
            </a:extLst>
          </p:cNvPr>
          <p:cNvSpPr txBox="1"/>
          <p:nvPr/>
        </p:nvSpPr>
        <p:spPr>
          <a:xfrm>
            <a:off x="5055763" y="2875949"/>
            <a:ext cx="3330430" cy="3323987"/>
          </a:xfrm>
          <a:prstGeom prst="rect">
            <a:avLst/>
          </a:prstGeom>
          <a:noFill/>
        </p:spPr>
        <p:txBody>
          <a:bodyPr wrap="square" numCol="1" rtlCol="0">
            <a:spAutoFit/>
          </a:bodyPr>
          <a:lstStyle/>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lang="fr-FR" altLang="fr-FR" sz="1000" b="1" dirty="0">
                <a:solidFill>
                  <a:prstClr val="black"/>
                </a:solidFill>
                <a:latin typeface="Century Gothic" panose="020B0502020202020204" pitchFamily="34" charset="0"/>
              </a:rPr>
              <a:t>une</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manœuvre en marche arrière.</a:t>
            </a:r>
          </a:p>
          <a:p>
            <a:pPr marL="171450" lvl="0" indent="-171450" algn="just">
              <a:buFont typeface="Wingdings" panose="05000000000000000000" pitchFamily="2" charset="2"/>
              <a:buChar char="§"/>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altLang="fr-FR" sz="1000" dirty="0">
                <a:solidFill>
                  <a:prstClr val="black"/>
                </a:solidFill>
                <a:latin typeface="Century Gothic" panose="020B0502020202020204" pitchFamily="34" charset="0"/>
              </a:rPr>
              <a:t>ou</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altLang="fr-FR" sz="1000" dirty="0">
                <a:latin typeface="Century Gothic" panose="020B0502020202020204" pitchFamily="34" charset="0"/>
              </a:rPr>
              <a:t>et à une question portant sur les notions élémentaires de premiers secours.</a:t>
            </a:r>
            <a:endPar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 xmlns:a16="http://schemas.microsoft.com/office/drawing/2014/main" id="{93FCF262-7430-4764-A976-6E1525BA0EA7}"/>
              </a:ext>
            </a:extLst>
          </p:cNvPr>
          <p:cNvSpPr/>
          <p:nvPr/>
        </p:nvSpPr>
        <p:spPr>
          <a:xfrm>
            <a:off x="55759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 xmlns:a16="http://schemas.microsoft.com/office/drawing/2014/main" id="{1B3EA63D-2740-469F-8982-DB60772B46B1}"/>
              </a:ext>
            </a:extLst>
          </p:cNvPr>
          <p:cNvSpPr txBox="1"/>
          <p:nvPr/>
        </p:nvSpPr>
        <p:spPr>
          <a:xfrm>
            <a:off x="707357" y="2105164"/>
            <a:ext cx="3953544" cy="409342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 en fixent les modalités. L’épreuve</a:t>
            </a:r>
            <a:r>
              <a:rPr lang="fr-FR" altLang="fr-FR" sz="1000" dirty="0">
                <a:solidFill>
                  <a:prstClr val="white"/>
                </a:solidFill>
                <a:latin typeface="Century Gothic" panose="020B0502020202020204" pitchFamily="34" charset="0"/>
              </a:rPr>
              <a:t> dure 32 minutes,</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r>
              <a:rPr lang="fr-FR" altLang="fr-FR" sz="1000" dirty="0">
                <a:solidFill>
                  <a:prstClr val="white"/>
                </a:solidFill>
                <a:latin typeface="Century Gothic" panose="020B0502020202020204" pitchFamily="34" charset="0"/>
              </a:rPr>
              <a:t>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d’évaluation</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457200" rtl="0" eaLnBrk="1" latinLnBrk="0" hangingPunct="1">
              <a:lnSpc>
                <a:spcPct val="100000"/>
              </a:lnSpc>
              <a:spcBef>
                <a:spcPts val="0"/>
              </a:spcBef>
              <a:spcAft>
                <a:spcPts val="0"/>
              </a:spcAft>
              <a:buClrTx/>
              <a:buSzTx/>
              <a:buFontTx/>
              <a:buNone/>
              <a:tabLst/>
              <a:defRPr/>
            </a:pPr>
            <a:endParaRPr lang="fr-FR" altLang="fr-FR" sz="1000" dirty="0">
              <a:solidFill>
                <a:prstClr val="white"/>
              </a:solidFill>
              <a:latin typeface="Century Gothic" panose="020B0502020202020204" pitchFamily="34" charset="0"/>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Votre école de conduite vous accompagne à l’examen et l’enseignant de la conduite est présent à l’arrière du véhicule.</a:t>
            </a:r>
          </a:p>
        </p:txBody>
      </p:sp>
      <p:sp>
        <p:nvSpPr>
          <p:cNvPr id="9" name="ZoneTexte 8">
            <a:extLst>
              <a:ext uri="{FF2B5EF4-FFF2-40B4-BE49-F238E27FC236}">
                <a16:creationId xmlns=""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158374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A2</a:t>
            </a:r>
          </a:p>
        </p:txBody>
      </p:sp>
      <p:pic>
        <p:nvPicPr>
          <p:cNvPr id="6" name="Image 5">
            <a:extLst>
              <a:ext uri="{FF2B5EF4-FFF2-40B4-BE49-F238E27FC236}">
                <a16:creationId xmlns=""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826096" y="711781"/>
            <a:ext cx="1045382" cy="1044547"/>
          </a:xfrm>
          <a:prstGeom prst="rect">
            <a:avLst/>
          </a:prstGeom>
        </p:spPr>
      </p:pic>
      <p:sp>
        <p:nvSpPr>
          <p:cNvPr id="11" name="Rectangle 10">
            <a:extLst>
              <a:ext uri="{FF2B5EF4-FFF2-40B4-BE49-F238E27FC236}">
                <a16:creationId xmlns="" xmlns:a16="http://schemas.microsoft.com/office/drawing/2014/main" id="{7A4918A1-CB1A-46D7-B60B-D22536D05AF7}"/>
              </a:ext>
            </a:extLst>
          </p:cNvPr>
          <p:cNvSpPr/>
          <p:nvPr/>
        </p:nvSpPr>
        <p:spPr>
          <a:xfrm>
            <a:off x="5030713" y="2501986"/>
            <a:ext cx="3405930"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 xmlns:a16="http://schemas.microsoft.com/office/drawing/2014/main" id="{9CD46DA5-137C-4B8E-B36E-F6E11A3C1E09}"/>
              </a:ext>
            </a:extLst>
          </p:cNvPr>
          <p:cNvSpPr txBox="1"/>
          <p:nvPr/>
        </p:nvSpPr>
        <p:spPr>
          <a:xfrm>
            <a:off x="5055763" y="2875949"/>
            <a:ext cx="3330430" cy="3370153"/>
          </a:xfrm>
          <a:prstGeom prst="rect">
            <a:avLst/>
          </a:prstGeom>
          <a:noFill/>
        </p:spPr>
        <p:txBody>
          <a:bodyPr wrap="square" numCol="1" rtlCol="0">
            <a:spAutoFit/>
          </a:bodyPr>
          <a:lstStyle/>
          <a:p>
            <a:pPr fontAlgn="base"/>
            <a:r>
              <a:rPr lang="fr-FR" sz="1200" dirty="0">
                <a:latin typeface="Century Gothic" panose="020B0502020202020204" pitchFamily="34" charset="0"/>
              </a:rPr>
              <a:t>À l'issue des épreuves, l'examinateur délivre un certificat d'examen du permis de conduire. Si le résultat est favorable, le certificat d'examen vaut titre de conduite pendant </a:t>
            </a:r>
            <a:r>
              <a:rPr lang="fr-FR" sz="1200" u="sng" dirty="0">
                <a:latin typeface="Century Gothic" panose="020B0502020202020204" pitchFamily="34" charset="0"/>
              </a:rPr>
              <a:t>deux</a:t>
            </a:r>
            <a:r>
              <a:rPr lang="fr-FR" sz="1200" dirty="0">
                <a:latin typeface="Century Gothic" panose="020B0502020202020204" pitchFamily="34" charset="0"/>
              </a:rPr>
              <a:t> mois, en attendant la délivrance du permis de conduire définitif.</a:t>
            </a:r>
          </a:p>
          <a:p>
            <a:pPr fontAlgn="base"/>
            <a:endParaRPr lang="fr-FR" sz="1200" dirty="0">
              <a:latin typeface="Century Gothic" panose="020B0502020202020204" pitchFamily="34" charset="0"/>
            </a:endParaRPr>
          </a:p>
          <a:p>
            <a:pPr fontAlgn="base"/>
            <a:r>
              <a:rPr lang="fr-FR" sz="1200" dirty="0">
                <a:latin typeface="Century Gothic" panose="020B0502020202020204" pitchFamily="34" charset="0"/>
              </a:rPr>
              <a:t>Il permet au conducteur de conduire seulement sur le territoire national.</a:t>
            </a:r>
          </a:p>
          <a:p>
            <a:pPr fontAlgn="base"/>
            <a:endParaRPr lang="fr-FR" sz="1200" dirty="0">
              <a:latin typeface="Century Gothic" panose="020B0502020202020204" pitchFamily="34" charset="0"/>
            </a:endParaRPr>
          </a:p>
          <a:p>
            <a:pPr fontAlgn="base"/>
            <a:endParaRPr lang="fr-FR" sz="1200" dirty="0">
              <a:latin typeface="Century Gothic" panose="020B0502020202020204" pitchFamily="34" charset="0"/>
            </a:endParaRPr>
          </a:p>
          <a:p>
            <a:pPr fontAlgn="base"/>
            <a:endParaRPr lang="fr-FR" sz="1200" dirty="0">
              <a:latin typeface="Century Gothic" panose="020B0502020202020204" pitchFamily="34" charset="0"/>
            </a:endParaRPr>
          </a:p>
          <a:p>
            <a:pPr fontAlgn="base"/>
            <a:endParaRPr lang="fr-FR" sz="1200" dirty="0">
              <a:latin typeface="Century Gothic" panose="020B0502020202020204" pitchFamily="34" charset="0"/>
            </a:endParaRPr>
          </a:p>
          <a:p>
            <a:pPr fontAlgn="base"/>
            <a:endParaRPr lang="fr-FR" sz="1200" dirty="0">
              <a:latin typeface="Century Gothic" panose="020B0502020202020204" pitchFamily="34" charset="0"/>
            </a:endParaRPr>
          </a:p>
          <a:p>
            <a:pPr fontAlgn="base"/>
            <a:endParaRPr lang="fr-FR" sz="1200" dirty="0">
              <a:latin typeface="Century Gothic" panose="020B0502020202020204" pitchFamily="34" charset="0"/>
            </a:endParaRPr>
          </a:p>
          <a:p>
            <a:pPr fontAlgn="base"/>
            <a:endParaRPr lang="fr-FR" sz="1100" dirty="0">
              <a:latin typeface="Century Gothic" panose="020B0502020202020204" pitchFamily="34" charset="0"/>
            </a:endParaRPr>
          </a:p>
          <a:p>
            <a:pPr fontAlgn="base"/>
            <a:r>
              <a:rPr lang="fr-FR" sz="1100" dirty="0">
                <a:latin typeface="Century Gothic" panose="020B0502020202020204" pitchFamily="34" charset="0"/>
              </a:rPr>
              <a:t>Source: </a:t>
            </a:r>
          </a:p>
          <a:p>
            <a:pPr fontAlgn="base"/>
            <a:r>
              <a:rPr lang="fr-FR" sz="1100" dirty="0">
                <a:latin typeface="Century Gothic" panose="020B0502020202020204" pitchFamily="34" charset="0"/>
                <a:hlinkClick r:id="rId3"/>
              </a:rPr>
              <a:t>www.sécurité-routière.gouv.fr</a:t>
            </a:r>
            <a:endParaRPr lang="fr-FR" sz="1100" dirty="0">
              <a:latin typeface="Century Gothic" panose="020B0502020202020204" pitchFamily="34" charset="0"/>
            </a:endParaRPr>
          </a:p>
        </p:txBody>
      </p:sp>
      <p:sp>
        <p:nvSpPr>
          <p:cNvPr id="16" name="Rectangle 15">
            <a:extLst>
              <a:ext uri="{FF2B5EF4-FFF2-40B4-BE49-F238E27FC236}">
                <a16:creationId xmlns="" xmlns:a16="http://schemas.microsoft.com/office/drawing/2014/main" id="{93FCF262-7430-4764-A976-6E1525BA0EA7}"/>
              </a:ext>
            </a:extLst>
          </p:cNvPr>
          <p:cNvSpPr/>
          <p:nvPr/>
        </p:nvSpPr>
        <p:spPr>
          <a:xfrm>
            <a:off x="55759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ISSUE DES EPREUVES</a:t>
            </a:r>
          </a:p>
        </p:txBody>
      </p:sp>
      <p:sp>
        <p:nvSpPr>
          <p:cNvPr id="26" name="Rectangle 25">
            <a:extLst>
              <a:ext uri="{FF2B5EF4-FFF2-40B4-BE49-F238E27FC236}">
                <a16:creationId xmlns=""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 xmlns:a16="http://schemas.microsoft.com/office/drawing/2014/main" id="{1B3EA63D-2740-469F-8982-DB60772B46B1}"/>
              </a:ext>
            </a:extLst>
          </p:cNvPr>
          <p:cNvSpPr txBox="1"/>
          <p:nvPr/>
        </p:nvSpPr>
        <p:spPr>
          <a:xfrm>
            <a:off x="707357" y="2105164"/>
            <a:ext cx="3953544" cy="3600986"/>
          </a:xfrm>
          <a:prstGeom prst="rect">
            <a:avLst/>
          </a:prstGeom>
          <a:noFill/>
        </p:spPr>
        <p:txBody>
          <a:bodyPr wrap="square" numCol="1" rtlCol="0">
            <a:spAutoFit/>
          </a:bodyPr>
          <a:lstStyle/>
          <a:p>
            <a:pPr fontAlgn="base"/>
            <a:r>
              <a:rPr lang="fr-FR" sz="1200" dirty="0">
                <a:solidFill>
                  <a:schemeClr val="bg1"/>
                </a:solidFill>
                <a:latin typeface="Century Gothic" panose="020B0502020202020204" pitchFamily="34" charset="0"/>
              </a:rPr>
              <a:t>L'examen pratique comprend deux phases : </a:t>
            </a:r>
          </a:p>
          <a:p>
            <a:pPr fontAlgn="base"/>
            <a:endParaRPr lang="fr-FR" sz="1200" dirty="0">
              <a:solidFill>
                <a:schemeClr val="bg1"/>
              </a:solidFill>
              <a:latin typeface="Century Gothic" panose="020B0502020202020204" pitchFamily="34" charset="0"/>
            </a:endParaRPr>
          </a:p>
          <a:p>
            <a:pPr fontAlgn="base"/>
            <a:r>
              <a:rPr lang="fr-FR" sz="1200" b="1" dirty="0">
                <a:solidFill>
                  <a:schemeClr val="bg1"/>
                </a:solidFill>
                <a:latin typeface="Century Gothic" panose="020B0502020202020204" pitchFamily="34" charset="0"/>
              </a:rPr>
              <a:t>Une épreuve hors circulation de 15 minutes </a:t>
            </a:r>
            <a:r>
              <a:rPr lang="fr-FR" sz="1200" dirty="0">
                <a:solidFill>
                  <a:schemeClr val="bg1"/>
                </a:solidFill>
                <a:latin typeface="Century Gothic" panose="020B0502020202020204" pitchFamily="34" charset="0"/>
              </a:rPr>
              <a:t>qui comprend une vérification du véhicule, un test de maniabilité (maîtrise de la moto sans l'aide du moteur, à allure lente et à allure normale) et un test oral qui aborde trois thèmes : le motard et sa moto, le motard et les autres, le motard et sa formation ; ainsi qu'une interrogation sur la réglementation et sur la signalisation spécifique aux deux-roues motorisés.</a:t>
            </a:r>
          </a:p>
          <a:p>
            <a:pPr fontAlgn="base"/>
            <a:endParaRPr lang="fr-FR" sz="1200" dirty="0">
              <a:solidFill>
                <a:schemeClr val="bg1"/>
              </a:solidFill>
              <a:latin typeface="Century Gothic" panose="020B0502020202020204" pitchFamily="34" charset="0"/>
            </a:endParaRPr>
          </a:p>
          <a:p>
            <a:pPr fontAlgn="base"/>
            <a:r>
              <a:rPr lang="fr-FR" sz="1200" b="1" dirty="0">
                <a:solidFill>
                  <a:schemeClr val="bg1"/>
                </a:solidFill>
                <a:latin typeface="Century Gothic" panose="020B0502020202020204" pitchFamily="34" charset="0"/>
              </a:rPr>
              <a:t>Une épreuve en circulation de 30 minutes</a:t>
            </a:r>
            <a:r>
              <a:rPr lang="fr-FR" sz="1200" dirty="0">
                <a:solidFill>
                  <a:schemeClr val="bg1"/>
                </a:solidFill>
                <a:latin typeface="Century Gothic" panose="020B0502020202020204" pitchFamily="34" charset="0"/>
              </a:rPr>
              <a:t>, si la première épreuve s’est conclue positivement, qui explore huit domaines de compétence : utiliser les commandes, prendre l'information, analyser et décider, communiquer, diriger son véhicule, adapter son allure, utiliser la chaussée et maintenir les espaces de sécurité</a:t>
            </a:r>
          </a:p>
        </p:txBody>
      </p:sp>
      <p:sp>
        <p:nvSpPr>
          <p:cNvPr id="9" name="ZoneTexte 8">
            <a:extLst>
              <a:ext uri="{FF2B5EF4-FFF2-40B4-BE49-F238E27FC236}">
                <a16:creationId xmlns=""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
        <p:nvSpPr>
          <p:cNvPr id="10" name="object 15">
            <a:extLst>
              <a:ext uri="{FF2B5EF4-FFF2-40B4-BE49-F238E27FC236}">
                <a16:creationId xmlns="" xmlns:a16="http://schemas.microsoft.com/office/drawing/2014/main" id="{EC99D9B0-0B84-45ED-9EAC-2BCC7B3AA2B5}"/>
              </a:ext>
            </a:extLst>
          </p:cNvPr>
          <p:cNvSpPr/>
          <p:nvPr/>
        </p:nvSpPr>
        <p:spPr>
          <a:xfrm>
            <a:off x="5442411" y="4668433"/>
            <a:ext cx="1080000" cy="1080000"/>
          </a:xfrm>
          <a:prstGeom prst="rect">
            <a:avLst/>
          </a:prstGeom>
          <a:blipFill>
            <a:blip r:embed="rId4" cstate="print"/>
            <a:stretch>
              <a:fillRect/>
            </a:stretch>
          </a:blipFill>
        </p:spPr>
        <p:txBody>
          <a:bodyPr wrap="square" lIns="0" tIns="0" rIns="0" bIns="0" rtlCol="0"/>
          <a:lstStyle/>
          <a:p>
            <a:endParaRPr dirty="0"/>
          </a:p>
        </p:txBody>
      </p:sp>
      <p:sp>
        <p:nvSpPr>
          <p:cNvPr id="13" name="object 15">
            <a:extLst>
              <a:ext uri="{FF2B5EF4-FFF2-40B4-BE49-F238E27FC236}">
                <a16:creationId xmlns="" xmlns:a16="http://schemas.microsoft.com/office/drawing/2014/main" id="{07573F38-D800-4D2C-9651-B9D59DF346CF}"/>
              </a:ext>
            </a:extLst>
          </p:cNvPr>
          <p:cNvSpPr/>
          <p:nvPr/>
        </p:nvSpPr>
        <p:spPr>
          <a:xfrm>
            <a:off x="6867960" y="4666284"/>
            <a:ext cx="1080000" cy="1080000"/>
          </a:xfrm>
          <a:prstGeom prst="rect">
            <a:avLst/>
          </a:prstGeom>
          <a:blipFill>
            <a:blip r:embed="rId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08776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THÉORIQUE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826096" y="711781"/>
            <a:ext cx="1045382" cy="1044547"/>
          </a:xfrm>
          <a:prstGeom prst="rect">
            <a:avLst/>
          </a:prstGeom>
        </p:spPr>
      </p:pic>
      <p:sp>
        <p:nvSpPr>
          <p:cNvPr id="11" name="Rectangle 10">
            <a:extLst>
              <a:ext uri="{FF2B5EF4-FFF2-40B4-BE49-F238E27FC236}">
                <a16:creationId xmlns="" xmlns:a16="http://schemas.microsoft.com/office/drawing/2014/main" id="{7A4918A1-CB1A-46D7-B60B-D22536D05AF7}"/>
              </a:ext>
            </a:extLst>
          </p:cNvPr>
          <p:cNvSpPr/>
          <p:nvPr/>
        </p:nvSpPr>
        <p:spPr>
          <a:xfrm>
            <a:off x="4279900" y="2501986"/>
            <a:ext cx="4373227"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 xmlns:a16="http://schemas.microsoft.com/office/drawing/2014/main" id="{9CD46DA5-137C-4B8E-B36E-F6E11A3C1E09}"/>
              </a:ext>
            </a:extLst>
          </p:cNvPr>
          <p:cNvSpPr txBox="1"/>
          <p:nvPr/>
        </p:nvSpPr>
        <p:spPr>
          <a:xfrm>
            <a:off x="4318000" y="2825149"/>
            <a:ext cx="4296443" cy="3323987"/>
          </a:xfrm>
          <a:prstGeom prst="rect">
            <a:avLst/>
          </a:prstGeom>
          <a:noFill/>
        </p:spPr>
        <p:txBody>
          <a:bodyPr wrap="square" numCol="1" rtlCol="0">
            <a:spAutoFit/>
          </a:bodyPr>
          <a:lstStyle/>
          <a:p>
            <a:pPr lvl="0" algn="just">
              <a:defRPr/>
            </a:pPr>
            <a:r>
              <a:rPr lang="fr-FR" altLang="fr-FR" sz="1000" b="1" dirty="0">
                <a:solidFill>
                  <a:prstClr val="black"/>
                </a:solidFill>
                <a:latin typeface="Century Gothic" panose="020B0502020202020204" pitchFamily="34" charset="0"/>
              </a:rPr>
              <a:t>Validité</a:t>
            </a:r>
          </a:p>
          <a:p>
            <a:pPr lvl="0" algn="just">
              <a:defRPr/>
            </a:pPr>
            <a:r>
              <a:rPr lang="fr-FR" altLang="fr-FR" sz="1000" dirty="0">
                <a:solidFill>
                  <a:prstClr val="black"/>
                </a:solidFill>
                <a:latin typeface="Century Gothic" panose="020B0502020202020204" pitchFamily="34" charset="0"/>
              </a:rPr>
              <a:t>La réussite au  "code" est valable pendant cinq ans et permet de se présenter au maximum cinq fois aux épreuves pratiques. </a:t>
            </a:r>
            <a:br>
              <a:rPr lang="fr-FR" altLang="fr-FR" sz="1000" dirty="0">
                <a:solidFill>
                  <a:prstClr val="black"/>
                </a:solidFill>
                <a:latin typeface="Century Gothic" panose="020B0502020202020204" pitchFamily="34" charset="0"/>
              </a:rPr>
            </a:br>
            <a:r>
              <a:rPr lang="fr-FR" altLang="fr-FR" sz="1000" dirty="0">
                <a:solidFill>
                  <a:prstClr val="black"/>
                </a:solidFill>
                <a:latin typeface="Century Gothic" panose="020B0502020202020204" pitchFamily="34" charset="0"/>
              </a:rPr>
              <a:t>Un candidat déjà titulaire d’une catégorie du permis de conduire est dispensé de se présenter à cette épreuve pendant cinq ans à compter de la date de réussite à l'épreuve en circulation, toujours dans la limite de cinq présentations aux épreuves pratiques.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b="1" dirty="0">
                <a:solidFill>
                  <a:prstClr val="black"/>
                </a:solidFill>
                <a:latin typeface="Century Gothic" panose="020B0502020202020204" pitchFamily="34" charset="0"/>
              </a:rPr>
              <a:t>Des règles à connaître tout au long de la vie</a:t>
            </a:r>
          </a:p>
          <a:p>
            <a:pPr lvl="0" algn="just">
              <a:defRPr/>
            </a:pPr>
            <a:r>
              <a:rPr lang="fr-FR" altLang="fr-FR" sz="1000" dirty="0">
                <a:solidFill>
                  <a:prstClr val="black"/>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dirty="0">
                <a:solidFill>
                  <a:prstClr val="black"/>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 xmlns:a16="http://schemas.microsoft.com/office/drawing/2014/main" id="{93FCF262-7430-4764-A976-6E1525BA0EA7}"/>
              </a:ext>
            </a:extLst>
          </p:cNvPr>
          <p:cNvSpPr/>
          <p:nvPr/>
        </p:nvSpPr>
        <p:spPr>
          <a:xfrm>
            <a:off x="5791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 xmlns:a16="http://schemas.microsoft.com/office/drawing/2014/main" id="{5CD78135-B356-4814-9343-0F00D231E9BD}"/>
              </a:ext>
            </a:extLst>
          </p:cNvPr>
          <p:cNvSpPr/>
          <p:nvPr/>
        </p:nvSpPr>
        <p:spPr>
          <a:xfrm>
            <a:off x="458298" y="2501986"/>
            <a:ext cx="3504102" cy="3723564"/>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 xmlns:a16="http://schemas.microsoft.com/office/drawing/2014/main" id="{1B3EA63D-2740-469F-8982-DB60772B46B1}"/>
              </a:ext>
            </a:extLst>
          </p:cNvPr>
          <p:cNvSpPr txBox="1"/>
          <p:nvPr/>
        </p:nvSpPr>
        <p:spPr>
          <a:xfrm>
            <a:off x="529557" y="2565599"/>
            <a:ext cx="3470943" cy="3477875"/>
          </a:xfrm>
          <a:prstGeom prst="rect">
            <a:avLst/>
          </a:prstGeom>
          <a:noFill/>
        </p:spPr>
        <p:txBody>
          <a:bodyPr wrap="square" numCol="1" rtlCol="0">
            <a:spAutoFit/>
          </a:bodyPr>
          <a:lstStyle/>
          <a:p>
            <a:pPr lvl="0">
              <a:defRPr/>
            </a:pPr>
            <a:r>
              <a:rPr lang="fr-FR" altLang="fr-FR" sz="1000" dirty="0">
                <a:solidFill>
                  <a:prstClr val="white"/>
                </a:solidFill>
                <a:latin typeface="Century Gothic" panose="020B0502020202020204" pitchFamily="34" charset="0"/>
              </a:rPr>
              <a:t>L'épreuve théorique (ou "code") est obligatoire pour pouvoir se présenter à l'épreuve pratique. Quelle que soit la catégorie de permis visée, cette épreuve est obligatoire. </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Déroulement</a:t>
            </a:r>
          </a:p>
          <a:p>
            <a:pPr lvl="0">
              <a:defRPr/>
            </a:pPr>
            <a:r>
              <a:rPr lang="fr-FR" altLang="fr-FR" sz="1000" dirty="0">
                <a:solidFill>
                  <a:prstClr val="white"/>
                </a:solidFill>
                <a:latin typeface="Century Gothic" panose="020B0502020202020204" pitchFamily="34" charset="0"/>
              </a:rPr>
              <a:t>L'épreuve du Code de la route a été privatisée. Désormais, l'épreuve ne se passe plus en Préfecture avec un inspecteur mais chez l'un des opérateurs privés qui ont l'agrément pour faire passer l'examen.</a:t>
            </a:r>
          </a:p>
          <a:p>
            <a:pPr lvl="0">
              <a:defRPr/>
            </a:pPr>
            <a:r>
              <a:rPr lang="fr-FR" altLang="fr-FR" sz="1000" dirty="0">
                <a:solidFill>
                  <a:prstClr val="white"/>
                </a:solidFill>
                <a:latin typeface="Century Gothic" panose="020B0502020202020204" pitchFamily="34" charset="0"/>
              </a:rPr>
              <a:t>L'examen coûte 30€, dure environ 30 minutes, avec 40 questions dont 4 vidéos, L’épreuve se passe sur tablette ou ordinateur individuel.</a:t>
            </a:r>
          </a:p>
          <a:p>
            <a:pPr lvl="0">
              <a:defRPr/>
            </a:pPr>
            <a:endParaRPr lang="fr-FR" altLang="fr-FR" sz="1000" dirty="0">
              <a:solidFill>
                <a:prstClr val="white"/>
              </a:solidFill>
              <a:latin typeface="Century Gothic" panose="020B0502020202020204" pitchFamily="34" charset="0"/>
            </a:endParaRPr>
          </a:p>
          <a:p>
            <a:pPr lvl="0">
              <a:defRPr/>
            </a:pPr>
            <a:r>
              <a:rPr lang="fr-FR" altLang="fr-FR" sz="1000" dirty="0">
                <a:solidFill>
                  <a:prstClr val="white"/>
                </a:solidFill>
                <a:latin typeface="Century Gothic" panose="020B0502020202020204" pitchFamily="34" charset="0"/>
              </a:rPr>
              <a:t>Pour s'inscrire à l'examen, il suffit d'avoir un numéro NEPH valide, qui vous est fourni lors de l'enregistrement de votre dossier sur l’ANTS.</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Obtention du "code"</a:t>
            </a:r>
          </a:p>
          <a:p>
            <a:pPr lvl="0">
              <a:defRPr/>
            </a:pPr>
            <a:r>
              <a:rPr lang="fr-FR" altLang="fr-FR" sz="1000" dirty="0">
                <a:solidFill>
                  <a:prstClr val="white"/>
                </a:solidFill>
                <a:latin typeface="Century Gothic" panose="020B0502020202020204" pitchFamily="34" charset="0"/>
              </a:rPr>
              <a:t>Les candidats sont reçus à l’examen à partir de 35 bonnes réponses sur 40 questions.</a:t>
            </a: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1432575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5F27B70D-03AF-4592-8AEF-E630BAA083C0}"/>
              </a:ext>
            </a:extLst>
          </p:cNvPr>
          <p:cNvSpPr txBox="1"/>
          <p:nvPr/>
        </p:nvSpPr>
        <p:spPr>
          <a:xfrm>
            <a:off x="1602297" y="704675"/>
            <a:ext cx="706353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rPr>
              <a:t>TOUT SAVOIR SUR</a:t>
            </a:r>
            <a:b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rPr>
              <a:t>L’ÉVALUATION DE DÉPART</a:t>
            </a:r>
          </a:p>
        </p:txBody>
      </p:sp>
      <p:sp>
        <p:nvSpPr>
          <p:cNvPr id="7" name="Rectangle 6">
            <a:extLst>
              <a:ext uri="{FF2B5EF4-FFF2-40B4-BE49-F238E27FC236}">
                <a16:creationId xmlns="" xmlns:a16="http://schemas.microsoft.com/office/drawing/2014/main" id="{5C6DFF5B-12E3-4219-B015-78A51027D54D}"/>
              </a:ext>
            </a:extLst>
          </p:cNvPr>
          <p:cNvSpPr/>
          <p:nvPr/>
        </p:nvSpPr>
        <p:spPr>
          <a:xfrm>
            <a:off x="704675" y="2122416"/>
            <a:ext cx="7885652" cy="3867322"/>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9" name="Connecteur droit 8">
            <a:extLst>
              <a:ext uri="{FF2B5EF4-FFF2-40B4-BE49-F238E27FC236}">
                <a16:creationId xmlns=""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fr-FR" sz="16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L’évaluation de départ permet d’</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estimer</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le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nombre d’heures </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 xmlns:a16="http://schemas.microsoft.com/office/drawing/2014/main" id="{EDF2CD46-4E6C-4D90-9DDF-7F5E1060CA78}"/>
              </a:ext>
            </a:extLst>
          </p:cNvPr>
          <p:cNvSpPr/>
          <p:nvPr/>
        </p:nvSpPr>
        <p:spPr>
          <a:xfrm>
            <a:off x="3134587" y="4733206"/>
            <a:ext cx="5195668"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prérequis</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en matière de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connaissances des règles du code de la route</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et en matière de conduite d’un véhicule ;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vos expériences vécues en tant qu’usager de la route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vos compétences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psychomotrices</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motivations</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20" name="ZoneTexte 19">
            <a:extLst>
              <a:ext uri="{FF2B5EF4-FFF2-40B4-BE49-F238E27FC236}">
                <a16:creationId xmlns="" xmlns:a16="http://schemas.microsoft.com/office/drawing/2014/main" id="{4D8F9512-0D78-4B93-84CB-A8CA63C7EA1D}"/>
              </a:ext>
            </a:extLst>
          </p:cNvPr>
          <p:cNvSpPr txBox="1"/>
          <p:nvPr/>
        </p:nvSpPr>
        <p:spPr>
          <a:xfrm>
            <a:off x="4314564" y="3543213"/>
            <a:ext cx="3919913" cy="1015663"/>
          </a:xfrm>
          <a:prstGeom prst="rect">
            <a:avLst/>
          </a:prstGeom>
          <a:noFill/>
          <a:ln w="6350">
            <a:no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VÉHICULE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Évaluation réalisée avec un enseignant de la conduite et de la sécurité routière</a:t>
            </a:r>
            <a:b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Evaluation en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situation réelle pendant laquelle </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une grille d’évaluation est utilisée</a:t>
            </a:r>
          </a:p>
        </p:txBody>
      </p:sp>
      <p:pic>
        <p:nvPicPr>
          <p:cNvPr id="22" name="Image 21">
            <a:extLst>
              <a:ext uri="{FF2B5EF4-FFF2-40B4-BE49-F238E27FC236}">
                <a16:creationId xmlns=""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123" y="3518670"/>
            <a:ext cx="732916" cy="732331"/>
          </a:xfrm>
          <a:prstGeom prst="rect">
            <a:avLst/>
          </a:prstGeom>
        </p:spPr>
      </p:pic>
      <p:sp>
        <p:nvSpPr>
          <p:cNvPr id="23" name="ZoneTexte 22">
            <a:extLst>
              <a:ext uri="{FF2B5EF4-FFF2-40B4-BE49-F238E27FC236}">
                <a16:creationId xmlns=""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OBJECTIFS</a:t>
            </a:r>
          </a:p>
        </p:txBody>
      </p:sp>
      <p:sp>
        <p:nvSpPr>
          <p:cNvPr id="24" name="ZoneTexte 23">
            <a:extLst>
              <a:ext uri="{FF2B5EF4-FFF2-40B4-BE49-F238E27FC236}">
                <a16:creationId xmlns=""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LE</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MOYEN UTILISÉ</a:t>
            </a:r>
          </a:p>
        </p:txBody>
      </p:sp>
      <p:sp>
        <p:nvSpPr>
          <p:cNvPr id="25" name="ZoneTexte 24">
            <a:extLst>
              <a:ext uri="{FF2B5EF4-FFF2-40B4-BE49-F238E27FC236}">
                <a16:creationId xmlns=""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COMPÉTENCES</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EVALUÉES</a:t>
            </a:r>
          </a:p>
        </p:txBody>
      </p:sp>
      <p:sp>
        <p:nvSpPr>
          <p:cNvPr id="30" name="Rectangle : avec coins arrondis en diagonale 29">
            <a:extLst>
              <a:ext uri="{FF2B5EF4-FFF2-40B4-BE49-F238E27FC236}">
                <a16:creationId xmlns="" xmlns:a16="http://schemas.microsoft.com/office/drawing/2014/main" id="{06031867-3ABC-4678-AC02-33D1C808B703}"/>
              </a:ext>
            </a:extLst>
          </p:cNvPr>
          <p:cNvSpPr/>
          <p:nvPr/>
        </p:nvSpPr>
        <p:spPr>
          <a:xfrm>
            <a:off x="7109557" y="1585519"/>
            <a:ext cx="1342230" cy="836072"/>
          </a:xfrm>
          <a:prstGeom prst="round2DiagRect">
            <a:avLst/>
          </a:prstGeom>
          <a:solidFill>
            <a:srgbClr val="D036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dirty="0">
                <a:ln>
                  <a:noFill/>
                </a:ln>
                <a:solidFill>
                  <a:prstClr val="white"/>
                </a:solidFill>
                <a:effectLst/>
                <a:uLnTx/>
                <a:uFillTx/>
                <a:latin typeface="Century Gothic" panose="020B0502020202020204" pitchFamily="34" charset="0"/>
              </a:rPr>
              <a:t>Durée</a:t>
            </a:r>
            <a:r>
              <a:rPr kumimoji="0" lang="fr-FR" sz="1400" b="1" i="0" u="none" strike="noStrike" kern="1200" cap="none" spc="0" normalizeH="0" baseline="0" noProof="0" dirty="0">
                <a:ln>
                  <a:noFill/>
                </a:ln>
                <a:solidFill>
                  <a:prstClr val="white"/>
                </a:solidFill>
                <a:effectLst/>
                <a:uLnTx/>
                <a:uFillTx/>
                <a:latin typeface="Century Gothic" panose="020B0502020202020204" pitchFamily="34" charset="0"/>
              </a:rPr>
              <a:t> : </a:t>
            </a:r>
            <a:br>
              <a:rPr kumimoji="0" lang="fr-FR" sz="14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sz="1400" b="1" i="0" u="none" strike="noStrike" kern="1200" cap="none" spc="0" normalizeH="0" baseline="0" noProof="0" dirty="0">
                <a:ln>
                  <a:noFill/>
                </a:ln>
                <a:solidFill>
                  <a:prstClr val="white"/>
                </a:solidFill>
                <a:effectLst/>
                <a:uLnTx/>
                <a:uFillTx/>
                <a:latin typeface="Century Gothic" panose="020B0502020202020204" pitchFamily="34" charset="0"/>
              </a:rPr>
              <a:t>1h00</a:t>
            </a:r>
          </a:p>
        </p:txBody>
      </p:sp>
      <p:sp>
        <p:nvSpPr>
          <p:cNvPr id="16" name="ZoneTexte 15">
            <a:extLst>
              <a:ext uri="{FF2B5EF4-FFF2-40B4-BE49-F238E27FC236}">
                <a16:creationId xmlns="" xmlns:a16="http://schemas.microsoft.com/office/drawing/2014/main" id="{26B45B01-3FA1-4625-BA1B-B61E55C69080}"/>
              </a:ext>
            </a:extLst>
          </p:cNvPr>
          <p:cNvSpPr txBox="1"/>
          <p:nvPr/>
        </p:nvSpPr>
        <p:spPr>
          <a:xfrm>
            <a:off x="6841221" y="6518517"/>
            <a:ext cx="2116341" cy="230832"/>
          </a:xfrm>
          <a:prstGeom prst="rect">
            <a:avLst/>
          </a:prstGeom>
          <a:noFill/>
        </p:spPr>
        <p:txBody>
          <a:bodyPr wrap="square" rtlCol="0">
            <a:spAutoFit/>
          </a:bodyPr>
          <a:lstStyle/>
          <a:p>
            <a:r>
              <a:rPr lang="fr-FR" sz="900" dirty="0">
                <a:latin typeface="Century Gothic" panose="020B0502020202020204" pitchFamily="34" charset="0"/>
              </a:rPr>
              <a:t>CRITÈRE 1.1 DU LABEL DE L’ETAT</a:t>
            </a:r>
          </a:p>
        </p:txBody>
      </p:sp>
      <p:sp>
        <p:nvSpPr>
          <p:cNvPr id="17" name="object 15">
            <a:extLst>
              <a:ext uri="{FF2B5EF4-FFF2-40B4-BE49-F238E27FC236}">
                <a16:creationId xmlns="" xmlns:a16="http://schemas.microsoft.com/office/drawing/2014/main" id="{FA382471-AC11-4C45-8163-C08FBE92688E}"/>
              </a:ext>
            </a:extLst>
          </p:cNvPr>
          <p:cNvSpPr/>
          <p:nvPr/>
        </p:nvSpPr>
        <p:spPr>
          <a:xfrm>
            <a:off x="3538199" y="3867157"/>
            <a:ext cx="720000" cy="7200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37984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 xmlns:a16="http://schemas.microsoft.com/office/drawing/2014/main" id="{96155176-4753-488C-BDD3-09235F027E21}"/>
              </a:ext>
            </a:extLst>
          </p:cNvPr>
          <p:cNvSpPr txBox="1"/>
          <p:nvPr/>
        </p:nvSpPr>
        <p:spPr>
          <a:xfrm>
            <a:off x="3837518" y="4158298"/>
            <a:ext cx="4845068" cy="2015936"/>
          </a:xfrm>
          <a:prstGeom prst="rect">
            <a:avLst/>
          </a:prstGeom>
          <a:solidFill>
            <a:srgbClr val="F5F4EE"/>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lang="fr-FR" sz="1000" b="1" u="sng" dirty="0">
              <a:solidFill>
                <a:prstClr val="black"/>
              </a:solidFill>
              <a:latin typeface="Century Gothic" panose="020B050202020202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FR" sz="3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L’éco - conduite </a:t>
            </a:r>
            <a:endPar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128588" lvl="0" indent="-128588">
              <a:buFont typeface="Wingdings" panose="05000000000000000000" pitchFamily="2" charset="2"/>
              <a:buChar char="q"/>
              <a:defRPr/>
            </a:pPr>
            <a:r>
              <a:rPr lang="fr-FR" sz="800" dirty="0">
                <a:solidFill>
                  <a:prstClr val="black"/>
                </a:solidFill>
                <a:latin typeface="Century Gothic" panose="020B0502020202020204" pitchFamily="34" charset="0"/>
              </a:rPr>
              <a:t>Alcool et stupéfiants</a:t>
            </a:r>
          </a:p>
          <a:p>
            <a:pPr marL="128588" lvl="0" indent="-128588">
              <a:buFont typeface="Wingdings" panose="05000000000000000000" pitchFamily="2" charset="2"/>
              <a:buChar char="q"/>
              <a:defRPr/>
            </a:pPr>
            <a:r>
              <a:rPr lang="fr-FR" sz="800" dirty="0">
                <a:solidFill>
                  <a:prstClr val="black"/>
                </a:solidFill>
                <a:latin typeface="Century Gothic" panose="020B0502020202020204" pitchFamily="34" charset="0"/>
              </a:rPr>
              <a:t>Défaut de port de la ceinture de sécurité</a:t>
            </a:r>
          </a:p>
          <a:p>
            <a:pPr marL="128588" lvl="0" indent="-128588">
              <a:buFont typeface="Wingdings" panose="05000000000000000000" pitchFamily="2" charset="2"/>
              <a:buChar char="q"/>
              <a:defRPr/>
            </a:pPr>
            <a:r>
              <a:rPr lang="fr-FR" sz="800" dirty="0">
                <a:solidFill>
                  <a:prstClr val="black"/>
                </a:solidFill>
                <a:latin typeface="Century Gothic" panose="020B0502020202020204" pitchFamily="34" charset="0"/>
              </a:rPr>
              <a:t>Les règles de circulation</a:t>
            </a:r>
          </a:p>
        </p:txBody>
      </p:sp>
      <p:sp>
        <p:nvSpPr>
          <p:cNvPr id="9" name="Titre 1">
            <a:extLst>
              <a:ext uri="{FF2B5EF4-FFF2-40B4-BE49-F238E27FC236}">
                <a16:creationId xmlns="" xmlns:a16="http://schemas.microsoft.com/office/drawing/2014/main" id="{04110319-86CB-4407-BE71-B2366D955097}"/>
              </a:ext>
            </a:extLst>
          </p:cNvPr>
          <p:cNvSpPr>
            <a:spLocks noGrp="1"/>
          </p:cNvSpPr>
          <p:nvPr>
            <p:ph type="ctrTitle"/>
          </p:nvPr>
        </p:nvSpPr>
        <p:spPr>
          <a:xfrm>
            <a:off x="285824" y="828159"/>
            <a:ext cx="4916913" cy="640216"/>
          </a:xfrm>
        </p:spPr>
        <p:txBody>
          <a:bodyPr>
            <a:noAutofit/>
          </a:bodyPr>
          <a:lstStyle/>
          <a:p>
            <a:pPr algn="r"/>
            <a:r>
              <a:rPr lang="fr-FR" sz="2400" u="sng" dirty="0">
                <a:latin typeface="Century Gothic" panose="020B0502020202020204" pitchFamily="34" charset="0"/>
              </a:rPr>
              <a:t>Parcours de formation PERSONNALISE</a:t>
            </a:r>
          </a:p>
        </p:txBody>
      </p:sp>
      <p:grpSp>
        <p:nvGrpSpPr>
          <p:cNvPr id="10" name="Groupe 9">
            <a:extLst>
              <a:ext uri="{FF2B5EF4-FFF2-40B4-BE49-F238E27FC236}">
                <a16:creationId xmlns="" xmlns:a16="http://schemas.microsoft.com/office/drawing/2014/main" id="{7F796D9F-AF65-4BA8-B4A6-E90986DC7074}"/>
              </a:ext>
            </a:extLst>
          </p:cNvPr>
          <p:cNvGrpSpPr/>
          <p:nvPr/>
        </p:nvGrpSpPr>
        <p:grpSpPr>
          <a:xfrm>
            <a:off x="455537" y="1861795"/>
            <a:ext cx="8232926" cy="2144696"/>
            <a:chOff x="410479" y="2505124"/>
            <a:chExt cx="10977233" cy="2859594"/>
          </a:xfrm>
        </p:grpSpPr>
        <p:grpSp>
          <p:nvGrpSpPr>
            <p:cNvPr id="11" name="Groupe 10">
              <a:extLst>
                <a:ext uri="{FF2B5EF4-FFF2-40B4-BE49-F238E27FC236}">
                  <a16:creationId xmlns="" xmlns:a16="http://schemas.microsoft.com/office/drawing/2014/main" id="{34EDDB5F-DD4F-41DE-9753-804E31DE5BEF}"/>
                </a:ext>
              </a:extLst>
            </p:cNvPr>
            <p:cNvGrpSpPr/>
            <p:nvPr/>
          </p:nvGrpSpPr>
          <p:grpSpPr>
            <a:xfrm>
              <a:off x="410479" y="2505124"/>
              <a:ext cx="10977233" cy="2859594"/>
              <a:chOff x="339720" y="2620540"/>
              <a:chExt cx="10977233" cy="2859594"/>
            </a:xfrm>
          </p:grpSpPr>
          <p:grpSp>
            <p:nvGrpSpPr>
              <p:cNvPr id="13" name="Groupe 12">
                <a:extLst>
                  <a:ext uri="{FF2B5EF4-FFF2-40B4-BE49-F238E27FC236}">
                    <a16:creationId xmlns="" xmlns:a16="http://schemas.microsoft.com/office/drawing/2014/main" id="{6BA4BA3D-07AE-438E-AEC2-B6B6D33DF5DE}"/>
                  </a:ext>
                </a:extLst>
              </p:cNvPr>
              <p:cNvGrpSpPr/>
              <p:nvPr/>
            </p:nvGrpSpPr>
            <p:grpSpPr>
              <a:xfrm>
                <a:off x="339720" y="2620540"/>
                <a:ext cx="10977233" cy="2859594"/>
                <a:chOff x="343803" y="2215099"/>
                <a:chExt cx="10977233" cy="2859594"/>
              </a:xfrm>
            </p:grpSpPr>
            <p:pic>
              <p:nvPicPr>
                <p:cNvPr id="19" name="Image 18">
                  <a:extLst>
                    <a:ext uri="{FF2B5EF4-FFF2-40B4-BE49-F238E27FC236}">
                      <a16:creationId xmlns=""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 xmlns:a16="http://schemas.microsoft.com/office/drawing/2014/main" id="{6A964811-ABD6-4117-B22D-1657473997D1}"/>
                    </a:ext>
                  </a:extLst>
                </p:cNvPr>
                <p:cNvSpPr txBox="1"/>
                <p:nvPr/>
              </p:nvSpPr>
              <p:spPr>
                <a:xfrm>
                  <a:off x="343803" y="3635955"/>
                  <a:ext cx="1192242" cy="69762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r>
                    <a:rPr kumimoji="0" lang="fr-FR" sz="7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a:t>
                  </a:r>
                </a:p>
                <a:p>
                  <a:pPr marR="0" lvl="0" algn="l" defTabSz="457200" rtl="0" eaLnBrk="1" fontAlgn="auto" latinLnBrk="0" hangingPunct="1">
                    <a:lnSpc>
                      <a:spcPct val="100000"/>
                    </a:lnSpc>
                    <a:spcBef>
                      <a:spcPts val="0"/>
                    </a:spcBef>
                    <a:spcAft>
                      <a:spcPts val="0"/>
                    </a:spcAft>
                    <a:buClrTx/>
                    <a:buSzTx/>
                    <a:tabLst/>
                    <a:defRPr/>
                  </a:pPr>
                  <a:r>
                    <a:rPr lang="fr-FR" sz="700" dirty="0">
                      <a:solidFill>
                        <a:prstClr val="black"/>
                      </a:solidFill>
                      <a:latin typeface="Century Gothic" panose="020B0502020202020204" pitchFamily="34" charset="0"/>
                    </a:rPr>
                    <a:t> </a:t>
                  </a:r>
                  <a:endParaRPr lang="fr-FR" sz="700" dirty="0" smtClean="0">
                    <a:solidFill>
                      <a:prstClr val="black"/>
                    </a:solidFill>
                    <a:latin typeface="Century Gothic" panose="020B0502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FR" sz="700" dirty="0" smtClean="0">
                      <a:solidFill>
                        <a:prstClr val="black"/>
                      </a:solidFill>
                      <a:latin typeface="Century Gothic" panose="020B0502020202020204" pitchFamily="34" charset="0"/>
                    </a:rPr>
                    <a:t>Sur </a:t>
                  </a:r>
                  <a:r>
                    <a:rPr lang="fr-FR" sz="700" dirty="0">
                      <a:solidFill>
                        <a:prstClr val="black"/>
                      </a:solidFill>
                      <a:latin typeface="Century Gothic" panose="020B0502020202020204" pitchFamily="34" charset="0"/>
                    </a:rPr>
                    <a:t>route</a:t>
                  </a:r>
                  <a:endPar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 xmlns:a16="http://schemas.microsoft.com/office/drawing/2014/main" id="{7BCAF1D7-E8E4-44B1-8794-514292E32C94}"/>
                    </a:ext>
                  </a:extLst>
                </p:cNvPr>
                <p:cNvSpPr txBox="1"/>
                <p:nvPr/>
              </p:nvSpPr>
              <p:spPr>
                <a:xfrm>
                  <a:off x="1627656" y="3604540"/>
                  <a:ext cx="1192242" cy="266740"/>
                </a:xfrm>
                <a:prstGeom prst="rect">
                  <a:avLst/>
                </a:prstGeom>
                <a:noFill/>
              </p:spPr>
              <p:txBody>
                <a:bodyPr wrap="square" rtlCol="0">
                  <a:spAutoFit/>
                </a:bodyPr>
                <a:lstStyle/>
                <a:p>
                  <a:pPr marL="128588" marR="0" lvl="0" indent="-128588" algn="ctr"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a:t>
                  </a:r>
                </a:p>
              </p:txBody>
            </p:sp>
            <p:sp>
              <p:nvSpPr>
                <p:cNvPr id="24" name="ZoneTexte 23">
                  <a:extLst>
                    <a:ext uri="{FF2B5EF4-FFF2-40B4-BE49-F238E27FC236}">
                      <a16:creationId xmlns="" xmlns:a16="http://schemas.microsoft.com/office/drawing/2014/main" id="{F1102CC3-43E5-4FEF-9FC7-4329C51C2EB4}"/>
                    </a:ext>
                  </a:extLst>
                </p:cNvPr>
                <p:cNvSpPr txBox="1"/>
                <p:nvPr/>
              </p:nvSpPr>
              <p:spPr>
                <a:xfrm>
                  <a:off x="2943415" y="3617884"/>
                  <a:ext cx="1878708" cy="145680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a:t>
                  </a:r>
                </a:p>
                <a:p>
                  <a:pPr marL="214313" marR="0" lvl="0" indent="-214313" algn="l" defTabSz="457200" rtl="0" eaLnBrk="1" fontAlgn="auto" latinLnBrk="0" hangingPunct="1">
                    <a:lnSpc>
                      <a:spcPct val="100000"/>
                    </a:lnSpc>
                    <a:spcBef>
                      <a:spcPts val="0"/>
                    </a:spcBef>
                    <a:spcAft>
                      <a:spcPts val="0"/>
                    </a:spcAft>
                    <a:buClrTx/>
                    <a:buSzTx/>
                    <a:buFontTx/>
                    <a:buChar char="-"/>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Cours de code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min. à effectuer : </a:t>
                  </a:r>
                  <a:r>
                    <a:rPr lang="fr-FR" sz="700" dirty="0" smtClean="0">
                      <a:solidFill>
                        <a:prstClr val="black"/>
                      </a:solidFill>
                      <a:latin typeface="Century Gothic" panose="020B0502020202020204" pitchFamily="34" charset="0"/>
                    </a:rPr>
                    <a:t>5 H</a:t>
                  </a:r>
                  <a:endPar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14313" marR="0" lvl="0" indent="-214313" algn="l" defTabSz="457200" rtl="0" eaLnBrk="1" fontAlgn="auto" latinLnBrk="0" hangingPunct="1">
                    <a:lnSpc>
                      <a:spcPct val="100000"/>
                    </a:lnSpc>
                    <a:spcBef>
                      <a:spcPts val="0"/>
                    </a:spcBef>
                    <a:spcAft>
                      <a:spcPts val="0"/>
                    </a:spcAft>
                    <a:buClrTx/>
                    <a:buSzTx/>
                    <a:buFontTx/>
                    <a:buChar char="-"/>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Tests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min. à effectuer : </a:t>
                  </a:r>
                  <a:r>
                    <a:rPr kumimoji="0" lang="fr-FR" sz="7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5</a:t>
                  </a:r>
                  <a:r>
                    <a:rPr kumimoji="0" lang="fr-FR" sz="700" b="0" i="0" u="none" strike="noStrike" kern="1200" cap="none" spc="0" normalizeH="0" noProof="0" dirty="0" smtClean="0">
                      <a:ln>
                        <a:noFill/>
                      </a:ln>
                      <a:solidFill>
                        <a:prstClr val="black"/>
                      </a:solidFill>
                      <a:effectLst/>
                      <a:uLnTx/>
                      <a:uFillTx/>
                      <a:latin typeface="Century Gothic" panose="020B0502020202020204" pitchFamily="34" charset="0"/>
                      <a:ea typeface="+mn-ea"/>
                      <a:cs typeface="+mn-cs"/>
                    </a:rPr>
                    <a:t> H</a:t>
                  </a:r>
                  <a:endPar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 xmlns:a16="http://schemas.microsoft.com/office/drawing/2014/main" id="{87D8BE43-9FFA-4C70-A7F7-38E4B2D85B44}"/>
                    </a:ext>
                  </a:extLst>
                </p:cNvPr>
                <p:cNvSpPr txBox="1"/>
                <p:nvPr/>
              </p:nvSpPr>
              <p:spPr>
                <a:xfrm>
                  <a:off x="5950534" y="3734963"/>
                  <a:ext cx="1434972" cy="866904"/>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pratique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min. à effectuer :  </a:t>
                  </a:r>
                  <a:r>
                    <a:rPr lang="fr-FR" sz="700" dirty="0" smtClean="0">
                      <a:solidFill>
                        <a:prstClr val="black"/>
                      </a:solidFill>
                      <a:latin typeface="Century Gothic" panose="020B0502020202020204" pitchFamily="34" charset="0"/>
                    </a:rPr>
                    <a:t>20 H</a:t>
                  </a:r>
                  <a:r>
                    <a:rPr lang="fr-FR" sz="700" dirty="0">
                      <a:solidFill>
                        <a:prstClr val="black"/>
                      </a:solidFill>
                      <a:latin typeface="Century Gothic" panose="020B0502020202020204" pitchFamily="34" charset="0"/>
                    </a:rPr>
                    <a:t> </a:t>
                  </a:r>
                  <a:r>
                    <a:rPr lang="fr-FR" sz="700" dirty="0" smtClean="0">
                      <a:solidFill>
                        <a:prstClr val="black"/>
                      </a:solidFill>
                      <a:latin typeface="Century Gothic" panose="020B0502020202020204" pitchFamily="34" charset="0"/>
                    </a:rPr>
                    <a:t>sur</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700" dirty="0" smtClean="0">
                      <a:solidFill>
                        <a:prstClr val="black"/>
                      </a:solidFill>
                      <a:latin typeface="Century Gothic" panose="020B0502020202020204" pitchFamily="34" charset="0"/>
                    </a:rPr>
                    <a:t>Route</a:t>
                  </a:r>
                  <a:endParaRPr lang="fr-FR" sz="700" dirty="0">
                    <a:solidFill>
                      <a:prstClr val="black"/>
                    </a:solidFill>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 xmlns:a16="http://schemas.microsoft.com/office/drawing/2014/main" id="{4CC92D47-43D0-4F77-873B-EBB10D165BA7}"/>
                    </a:ext>
                  </a:extLst>
                </p:cNvPr>
                <p:cNvSpPr txBox="1"/>
                <p:nvPr/>
              </p:nvSpPr>
              <p:spPr>
                <a:xfrm>
                  <a:off x="10128794" y="3620716"/>
                  <a:ext cx="1192242" cy="41036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 xmlns:a16="http://schemas.microsoft.com/office/drawing/2014/main" id="{C52EF285-F565-4092-827B-0329D8145DE9}"/>
                    </a:ext>
                  </a:extLst>
                </p:cNvPr>
                <p:cNvSpPr txBox="1"/>
                <p:nvPr/>
              </p:nvSpPr>
              <p:spPr>
                <a:xfrm>
                  <a:off x="7420129" y="3813771"/>
                  <a:ext cx="1557268" cy="984885"/>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t>
                  </a:r>
                  <a:r>
                    <a:rPr kumimoji="0" lang="fr-FR" sz="7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accompagnée</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fr-FR" sz="700" dirty="0">
                    <a:solidFill>
                      <a:prstClr val="black"/>
                    </a:solidFill>
                    <a:latin typeface="Century Gothic" panose="020B0502020202020204" pitchFamily="34" charset="0"/>
                  </a:endParaRP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Conduite supervisée</a:t>
                  </a:r>
                  <a:endPar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0" name="Flèche : droite 29">
                  <a:extLst>
                    <a:ext uri="{FF2B5EF4-FFF2-40B4-BE49-F238E27FC236}">
                      <a16:creationId xmlns=""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 xmlns:a16="http://schemas.microsoft.com/office/drawing/2014/main"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r>
              <a:rPr kumimoji="0" 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r>
            <a:br>
              <a:rPr kumimoji="0" 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a:t>
            </a:r>
            <a:r>
              <a:rPr kumimoji="0" lang="fr-FR" sz="825"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permis</a:t>
            </a:r>
            <a:r>
              <a:rPr kumimoji="0" lang="fr-FR" sz="825" b="0" i="0" u="none" strike="noStrike" kern="1200" cap="none" spc="0" normalizeH="0" noProof="0" dirty="0" smtClean="0">
                <a:ln>
                  <a:noFill/>
                </a:ln>
                <a:solidFill>
                  <a:prstClr val="black"/>
                </a:solidFill>
                <a:effectLst/>
                <a:uLnTx/>
                <a:uFillTx/>
                <a:latin typeface="Century Gothic" panose="020B0502020202020204" pitchFamily="34" charset="0"/>
                <a:ea typeface="+mn-ea"/>
                <a:cs typeface="+mn-cs"/>
              </a:rPr>
              <a:t> </a:t>
            </a:r>
            <a:r>
              <a:rPr kumimoji="0" lang="fr-FR" sz="825" b="0" i="0" u="none" strike="noStrike" kern="1200" cap="none" spc="0" normalizeH="0" noProof="0" smtClean="0">
                <a:ln>
                  <a:noFill/>
                </a:ln>
                <a:solidFill>
                  <a:prstClr val="black"/>
                </a:solidFill>
                <a:effectLst/>
                <a:uLnTx/>
                <a:uFillTx/>
                <a:latin typeface="Century Gothic" panose="020B0502020202020204" pitchFamily="34" charset="0"/>
                <a:ea typeface="+mn-ea"/>
                <a:cs typeface="+mn-cs"/>
              </a:rPr>
              <a:t>: </a:t>
            </a:r>
            <a:endPar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6" name="Organigramme : Procédé 45">
            <a:extLst>
              <a:ext uri="{FF2B5EF4-FFF2-40B4-BE49-F238E27FC236}">
                <a16:creationId xmlns="" xmlns:a16="http://schemas.microsoft.com/office/drawing/2014/main" id="{A612B278-3999-41F8-905A-5E1098D67A02}"/>
              </a:ext>
            </a:extLst>
          </p:cNvPr>
          <p:cNvSpPr/>
          <p:nvPr/>
        </p:nvSpPr>
        <p:spPr>
          <a:xfrm>
            <a:off x="6573561" y="3855982"/>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OBLIGATOIRES</a:t>
            </a:r>
          </a:p>
        </p:txBody>
      </p:sp>
      <p:sp>
        <p:nvSpPr>
          <p:cNvPr id="2" name="ZoneTexte 1">
            <a:extLst>
              <a:ext uri="{FF2B5EF4-FFF2-40B4-BE49-F238E27FC236}">
                <a16:creationId xmlns="" xmlns:a16="http://schemas.microsoft.com/office/drawing/2014/main" id="{6B38EAD1-3F17-4519-88C6-35B7BBAA8F83}"/>
              </a:ext>
            </a:extLst>
          </p:cNvPr>
          <p:cNvSpPr txBox="1"/>
          <p:nvPr/>
        </p:nvSpPr>
        <p:spPr>
          <a:xfrm>
            <a:off x="6503865" y="4854653"/>
            <a:ext cx="2109025" cy="132343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a:p>
            <a:pPr marL="128588" lvl="0" indent="-128588">
              <a:buFont typeface="Wingdings" panose="05000000000000000000" pitchFamily="2" charset="2"/>
              <a:buChar char="q"/>
              <a:defRPr/>
            </a:pPr>
            <a:r>
              <a:rPr lang="fr-FR" sz="800" dirty="0">
                <a:solidFill>
                  <a:prstClr val="black"/>
                </a:solidFill>
                <a:latin typeface="Century Gothic" panose="020B0502020202020204" pitchFamily="34" charset="0"/>
              </a:rPr>
              <a:t>Vitesse</a:t>
            </a:r>
          </a:p>
          <a:p>
            <a:pPr marL="128588" lvl="0" indent="-128588">
              <a:buFont typeface="Wingdings" panose="05000000000000000000" pitchFamily="2" charset="2"/>
              <a:buChar char="q"/>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Distracteurs</a:t>
            </a:r>
          </a:p>
          <a:p>
            <a:pPr marL="128588" lvl="0" indent="-128588">
              <a:buFont typeface="Wingdings" panose="05000000000000000000" pitchFamily="2" charset="2"/>
              <a:buChar char="q"/>
              <a:defRPr/>
            </a:pPr>
            <a:r>
              <a:rPr lang="fr-FR" sz="800" b="1" dirty="0">
                <a:solidFill>
                  <a:prstClr val="black"/>
                </a:solidFill>
                <a:latin typeface="Century Gothic" panose="020B0502020202020204" pitchFamily="34" charset="0"/>
              </a:rPr>
              <a:t>Spécificité du groupe lourd</a:t>
            </a:r>
          </a:p>
          <a:p>
            <a:pPr marL="128588" lvl="0" indent="-128588">
              <a:buFont typeface="Wingdings" panose="05000000000000000000" pitchFamily="2" charset="2"/>
              <a:buChar char="q"/>
              <a:defRPr/>
            </a:pPr>
            <a:r>
              <a:rPr kumimoji="0" lang="fr-F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Spécificité du 2 roues</a:t>
            </a:r>
          </a:p>
        </p:txBody>
      </p:sp>
      <p:sp>
        <p:nvSpPr>
          <p:cNvPr id="41" name="Rectangle 40">
            <a:extLst>
              <a:ext uri="{FF2B5EF4-FFF2-40B4-BE49-F238E27FC236}">
                <a16:creationId xmlns="" xmlns:a16="http://schemas.microsoft.com/office/drawing/2014/main" id="{D4DDA9C4-17EF-4CA3-8EF4-C68040F58908}"/>
              </a:ext>
            </a:extLst>
          </p:cNvPr>
          <p:cNvSpPr/>
          <p:nvPr/>
        </p:nvSpPr>
        <p:spPr>
          <a:xfrm>
            <a:off x="410480" y="4154892"/>
            <a:ext cx="3293165" cy="2015936"/>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 xmlns:a16="http://schemas.microsoft.com/office/drawing/2014/main" id="{461F316C-4D02-4A20-A73F-A2514242D266}"/>
              </a:ext>
            </a:extLst>
          </p:cNvPr>
          <p:cNvSpPr txBox="1"/>
          <p:nvPr/>
        </p:nvSpPr>
        <p:spPr>
          <a:xfrm>
            <a:off x="2233581" y="4633497"/>
            <a:ext cx="1493240"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88900" lvl="0" indent="-88900" defTabSz="444500">
              <a:buFontTx/>
              <a:buChar char="-"/>
              <a:defRPr/>
            </a:pPr>
            <a:r>
              <a:rPr lang="fr-FR" sz="800" b="1" dirty="0">
                <a:solidFill>
                  <a:srgbClr val="3D3E44"/>
                </a:solidFill>
                <a:latin typeface="Century Gothic" panose="020B0502020202020204" pitchFamily="34" charset="0"/>
              </a:rPr>
              <a:t>par temps dégradé le cas échéant  (pluie, brouillard, neige...) </a:t>
            </a:r>
          </a:p>
          <a:p>
            <a:pPr marL="88900" lvl="0" indent="-88900">
              <a:buFontTx/>
              <a:buChar char="-"/>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de nuit</a:t>
            </a:r>
          </a:p>
        </p:txBody>
      </p:sp>
      <p:sp>
        <p:nvSpPr>
          <p:cNvPr id="5" name="Rectangle 4">
            <a:extLst>
              <a:ext uri="{FF2B5EF4-FFF2-40B4-BE49-F238E27FC236}">
                <a16:creationId xmlns="" xmlns:a16="http://schemas.microsoft.com/office/drawing/2014/main" id="{AA5AEEBE-6EEC-4B86-86DB-D320377ADB71}"/>
              </a:ext>
            </a:extLst>
          </p:cNvPr>
          <p:cNvSpPr/>
          <p:nvPr/>
        </p:nvSpPr>
        <p:spPr>
          <a:xfrm>
            <a:off x="417504" y="4162413"/>
            <a:ext cx="3279600"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 xmlns:a16="http://schemas.microsoft.com/office/drawing/2014/main" id="{3EEC1784-A297-4135-A7D5-96106FA6DFB4}"/>
              </a:ext>
            </a:extLst>
          </p:cNvPr>
          <p:cNvSpPr txBox="1"/>
          <p:nvPr/>
        </p:nvSpPr>
        <p:spPr>
          <a:xfrm>
            <a:off x="532317" y="4204103"/>
            <a:ext cx="1635596"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 xmlns:a16="http://schemas.microsoft.com/office/drawing/2014/main" id="{36A00415-93C6-43EB-8CBE-BB5D4D980955}"/>
              </a:ext>
            </a:extLst>
          </p:cNvPr>
          <p:cNvSpPr txBox="1"/>
          <p:nvPr/>
        </p:nvSpPr>
        <p:spPr>
          <a:xfrm>
            <a:off x="2226809" y="4206262"/>
            <a:ext cx="154263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 xmlns:a16="http://schemas.microsoft.com/office/drawing/2014/main" id="{D6C24F35-D91B-4820-A9B8-10FEAB1A088A}"/>
              </a:ext>
            </a:extLst>
          </p:cNvPr>
          <p:cNvCxnSpPr>
            <a:cxnSpLocks/>
          </p:cNvCxnSpPr>
          <p:nvPr/>
        </p:nvCxnSpPr>
        <p:spPr>
          <a:xfrm>
            <a:off x="2103414" y="4169852"/>
            <a:ext cx="3899" cy="2001600"/>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 xmlns:a16="http://schemas.microsoft.com/office/drawing/2014/main" id="{8AD98B9A-B059-4DE3-A9D8-4EED987DD9FD}"/>
              </a:ext>
            </a:extLst>
          </p:cNvPr>
          <p:cNvSpPr txBox="1"/>
          <p:nvPr/>
        </p:nvSpPr>
        <p:spPr>
          <a:xfrm>
            <a:off x="6465765" y="6518517"/>
            <a:ext cx="2491797" cy="230832"/>
          </a:xfrm>
          <a:prstGeom prst="rect">
            <a:avLst/>
          </a:prstGeom>
          <a:noFill/>
        </p:spPr>
        <p:txBody>
          <a:bodyPr wrap="square" rtlCol="0">
            <a:spAutoFit/>
          </a:bodyPr>
          <a:lstStyle/>
          <a:p>
            <a:r>
              <a:rPr lang="fr-FR" sz="900" dirty="0">
                <a:latin typeface="Century Gothic" panose="020B0502020202020204" pitchFamily="34" charset="0"/>
              </a:rPr>
              <a:t>CRITÈRE 3.1 et 2.2  DU LABEL DE L’ETAT</a:t>
            </a:r>
          </a:p>
        </p:txBody>
      </p:sp>
      <p:sp>
        <p:nvSpPr>
          <p:cNvPr id="45" name="ZoneTexte 44">
            <a:extLst>
              <a:ext uri="{FF2B5EF4-FFF2-40B4-BE49-F238E27FC236}">
                <a16:creationId xmlns="" xmlns:a16="http://schemas.microsoft.com/office/drawing/2014/main" id="{E99FE8AE-0383-42D7-8320-08ABEAAF16CA}"/>
              </a:ext>
            </a:extLst>
          </p:cNvPr>
          <p:cNvSpPr txBox="1"/>
          <p:nvPr/>
        </p:nvSpPr>
        <p:spPr>
          <a:xfrm>
            <a:off x="489105" y="4642368"/>
            <a:ext cx="1567957" cy="1446550"/>
          </a:xfrm>
          <a:prstGeom prst="rect">
            <a:avLst/>
          </a:prstGeom>
          <a:noFill/>
        </p:spPr>
        <p:txBody>
          <a:bodyPr wrap="square" rtlCol="0">
            <a:spAutoFit/>
          </a:bodyPr>
          <a:lstStyle/>
          <a:p>
            <a:r>
              <a:rPr lang="fr-FR" sz="800" dirty="0">
                <a:solidFill>
                  <a:srgbClr val="3D3E44"/>
                </a:solidFill>
                <a:latin typeface="Century Gothic" panose="020B0502020202020204" pitchFamily="34" charset="0"/>
              </a:rPr>
              <a:t>La formation théorique portant sur des </a:t>
            </a:r>
            <a:r>
              <a:rPr lang="fr-FR" sz="800" b="1" dirty="0">
                <a:solidFill>
                  <a:srgbClr val="3D3E44"/>
                </a:solidFill>
                <a:latin typeface="Century Gothic" panose="020B0502020202020204" pitchFamily="34" charset="0"/>
              </a:rPr>
              <a:t>questions « d’entraînement au code » </a:t>
            </a:r>
            <a:r>
              <a:rPr lang="fr-FR" sz="800" dirty="0">
                <a:solidFill>
                  <a:srgbClr val="3D3E44"/>
                </a:solidFill>
                <a:latin typeface="Century Gothic" panose="020B0502020202020204" pitchFamily="34" charset="0"/>
              </a:rPr>
              <a:t>peut être suivie à votre rythme, soit : </a:t>
            </a:r>
            <a:br>
              <a:rPr lang="fr-FR" sz="800" dirty="0">
                <a:solidFill>
                  <a:srgbClr val="3D3E44"/>
                </a:solidFill>
                <a:latin typeface="Century Gothic" panose="020B0502020202020204" pitchFamily="34" charset="0"/>
              </a:rPr>
            </a:br>
            <a:r>
              <a:rPr lang="fr-FR" sz="800" dirty="0">
                <a:solidFill>
                  <a:srgbClr val="3D3E44"/>
                </a:solidFill>
                <a:latin typeface="Century Gothic" panose="020B0502020202020204" pitchFamily="34" charset="0"/>
              </a:rPr>
              <a:t/>
            </a:r>
            <a:br>
              <a:rPr lang="fr-FR" sz="800" dirty="0">
                <a:solidFill>
                  <a:srgbClr val="3D3E44"/>
                </a:solidFill>
                <a:latin typeface="Century Gothic" panose="020B0502020202020204" pitchFamily="34" charset="0"/>
              </a:rPr>
            </a:br>
            <a:r>
              <a:rPr lang="fr-FR" sz="800" dirty="0">
                <a:solidFill>
                  <a:srgbClr val="3D3E44"/>
                </a:solidFill>
                <a:latin typeface="Century Gothic" panose="020B0502020202020204" pitchFamily="34" charset="0"/>
              </a:rPr>
              <a:t>- dans </a:t>
            </a:r>
            <a:r>
              <a:rPr lang="fr-FR" sz="800" b="1" dirty="0">
                <a:solidFill>
                  <a:srgbClr val="3D3E44"/>
                </a:solidFill>
                <a:latin typeface="Century Gothic" panose="020B0502020202020204" pitchFamily="34" charset="0"/>
              </a:rPr>
              <a:t>l'école de conduite</a:t>
            </a:r>
            <a:r>
              <a:rPr lang="fr-FR" sz="800" dirty="0">
                <a:solidFill>
                  <a:srgbClr val="3D3E44"/>
                </a:solidFill>
                <a:latin typeface="Century Gothic" panose="020B0502020202020204" pitchFamily="34" charset="0"/>
              </a:rPr>
              <a:t> avec un </a:t>
            </a:r>
            <a:r>
              <a:rPr lang="fr-FR" sz="800" b="1" dirty="0">
                <a:solidFill>
                  <a:srgbClr val="3D3E44"/>
                </a:solidFill>
                <a:latin typeface="Century Gothic" panose="020B0502020202020204" pitchFamily="34" charset="0"/>
              </a:rPr>
              <a:t>support média </a:t>
            </a:r>
            <a:r>
              <a:rPr lang="fr-FR" sz="800" dirty="0">
                <a:solidFill>
                  <a:srgbClr val="3D3E44"/>
                </a:solidFill>
                <a:latin typeface="Century Gothic" panose="020B0502020202020204" pitchFamily="34" charset="0"/>
              </a:rPr>
              <a:t>ou avec un</a:t>
            </a:r>
            <a:r>
              <a:rPr lang="fr-FR" sz="800" b="1" dirty="0">
                <a:solidFill>
                  <a:srgbClr val="3D3E44"/>
                </a:solidFill>
                <a:latin typeface="Century Gothic" panose="020B0502020202020204" pitchFamily="34" charset="0"/>
              </a:rPr>
              <a:t> enseignant</a:t>
            </a:r>
            <a:r>
              <a:rPr lang="fr-FR" sz="800" dirty="0">
                <a:solidFill>
                  <a:srgbClr val="3D3E44"/>
                </a:solidFill>
                <a:latin typeface="Century Gothic" panose="020B0502020202020204" pitchFamily="34" charset="0"/>
              </a:rPr>
              <a:t/>
            </a:r>
            <a:br>
              <a:rPr lang="fr-FR" sz="800" dirty="0">
                <a:solidFill>
                  <a:srgbClr val="3D3E44"/>
                </a:solidFill>
                <a:latin typeface="Century Gothic" panose="020B0502020202020204" pitchFamily="34" charset="0"/>
              </a:rPr>
            </a:br>
            <a:r>
              <a:rPr lang="fr-FR" sz="800" dirty="0">
                <a:solidFill>
                  <a:srgbClr val="3D3E44"/>
                </a:solidFill>
                <a:latin typeface="Century Gothic" panose="020B0502020202020204" pitchFamily="34" charset="0"/>
              </a:rPr>
              <a:t>- via </a:t>
            </a:r>
            <a:r>
              <a:rPr lang="fr-FR" sz="800" b="1" dirty="0">
                <a:solidFill>
                  <a:srgbClr val="3D3E44"/>
                </a:solidFill>
                <a:latin typeface="Century Gothic" panose="020B0502020202020204" pitchFamily="34" charset="0"/>
              </a:rPr>
              <a:t>Internet</a:t>
            </a:r>
            <a:r>
              <a:rPr lang="fr-FR" sz="800" dirty="0">
                <a:solidFill>
                  <a:srgbClr val="3D3E44"/>
                </a:solidFill>
                <a:latin typeface="Century Gothic" panose="020B0502020202020204" pitchFamily="34" charset="0"/>
              </a:rPr>
              <a:t> (</a:t>
            </a:r>
            <a:r>
              <a:rPr lang="fr-FR" sz="800" b="1" dirty="0">
                <a:solidFill>
                  <a:srgbClr val="3D3E44"/>
                </a:solidFill>
                <a:latin typeface="Century Gothic" panose="020B0502020202020204" pitchFamily="34" charset="0"/>
              </a:rPr>
              <a:t>code en ligne CER</a:t>
            </a:r>
            <a:r>
              <a:rPr lang="fr-FR" sz="800" dirty="0">
                <a:solidFill>
                  <a:srgbClr val="3D3E44"/>
                </a:solidFill>
                <a:latin typeface="Century Gothic" panose="020B0502020202020204" pitchFamily="34" charset="0"/>
              </a:rPr>
              <a:t>)</a:t>
            </a:r>
            <a:endParaRPr lang="fr-FR" dirty="0">
              <a:latin typeface="Century Gothic" panose="020B0502020202020204" pitchFamily="34" charset="0"/>
            </a:endParaRPr>
          </a:p>
        </p:txBody>
      </p:sp>
      <p:sp>
        <p:nvSpPr>
          <p:cNvPr id="7" name="ZoneTexte 6">
            <a:extLst>
              <a:ext uri="{FF2B5EF4-FFF2-40B4-BE49-F238E27FC236}">
                <a16:creationId xmlns="" xmlns:a16="http://schemas.microsoft.com/office/drawing/2014/main" id="{0B03240B-5566-4638-9AFA-5CF8E234A65E}"/>
              </a:ext>
            </a:extLst>
          </p:cNvPr>
          <p:cNvSpPr txBox="1"/>
          <p:nvPr/>
        </p:nvSpPr>
        <p:spPr>
          <a:xfrm>
            <a:off x="3861662" y="4178827"/>
            <a:ext cx="4820923" cy="507831"/>
          </a:xfrm>
          <a:prstGeom prst="rect">
            <a:avLst/>
          </a:prstGeom>
          <a:noFill/>
        </p:spPr>
        <p:txBody>
          <a:bodyPr wrap="square" rtlCol="0">
            <a:spAutoFit/>
          </a:bodyPr>
          <a:lstStyle/>
          <a:p>
            <a:r>
              <a:rPr lang="fr-FR" sz="900" b="1" dirty="0">
                <a:solidFill>
                  <a:prstClr val="black"/>
                </a:solidFill>
                <a:latin typeface="Century Gothic" panose="020B0502020202020204" pitchFamily="34" charset="0"/>
              </a:rPr>
              <a:t>Votre présence est fortement recommandée pour les cours collectifs sélectionnés. </a:t>
            </a:r>
            <a:br>
              <a:rPr lang="fr-FR" sz="900" b="1" dirty="0">
                <a:solidFill>
                  <a:prstClr val="black"/>
                </a:solidFill>
                <a:latin typeface="Century Gothic" panose="020B0502020202020204" pitchFamily="34" charset="0"/>
              </a:rPr>
            </a:br>
            <a:r>
              <a:rPr 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p:txBody>
      </p:sp>
    </p:spTree>
    <p:extLst>
      <p:ext uri="{BB962C8B-B14F-4D97-AF65-F5344CB8AC3E}">
        <p14:creationId xmlns:p14="http://schemas.microsoft.com/office/powerpoint/2010/main" val="3337394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 xmlns:a16="http://schemas.microsoft.com/office/drawing/2014/main" id="{D7BA886F-C2E8-4146-B812-56E38284A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22" y="728518"/>
            <a:ext cx="2286181" cy="1525925"/>
          </a:xfrm>
          <a:prstGeom prst="rect">
            <a:avLst/>
          </a:prstGeom>
        </p:spPr>
      </p:pic>
      <p:sp>
        <p:nvSpPr>
          <p:cNvPr id="52" name="Rectangle 51">
            <a:extLst>
              <a:ext uri="{FF2B5EF4-FFF2-40B4-BE49-F238E27FC236}">
                <a16:creationId xmlns=""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 xmlns:a16="http://schemas.microsoft.com/office/drawing/2014/main" id="{D0C19008-7AA4-4623-8D02-0E973CE8FD4D}"/>
              </a:ext>
            </a:extLst>
          </p:cNvPr>
          <p:cNvSpPr txBox="1"/>
          <p:nvPr/>
        </p:nvSpPr>
        <p:spPr>
          <a:xfrm>
            <a:off x="1868878" y="667515"/>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r>
              <a:rPr lang="fr-FR" altLang="fr-FR" sz="3200" b="1" u="sng" dirty="0">
                <a:solidFill>
                  <a:schemeClr val="bg1"/>
                </a:solidFill>
                <a:latin typeface="Century Gothic" panose="020B0502020202020204" pitchFamily="34" charset="0"/>
              </a:rPr>
              <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 xmlns:a16="http://schemas.microsoft.com/office/drawing/2014/main" id="{160B8F02-A21B-4F01-8BD7-3FF2D7558BA7}"/>
              </a:ext>
            </a:extLst>
          </p:cNvPr>
          <p:cNvSpPr/>
          <p:nvPr/>
        </p:nvSpPr>
        <p:spPr>
          <a:xfrm>
            <a:off x="706645" y="2442123"/>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1/ Se former dans la durée</a:t>
            </a:r>
          </a:p>
        </p:txBody>
      </p:sp>
      <p:pic>
        <p:nvPicPr>
          <p:cNvPr id="6" name="Image 5">
            <a:extLst>
              <a:ext uri="{FF2B5EF4-FFF2-40B4-BE49-F238E27FC236}">
                <a16:creationId xmlns="" xmlns:a16="http://schemas.microsoft.com/office/drawing/2014/main" id="{BC364BB3-677A-437C-8973-ECA934A59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294" y="5347591"/>
            <a:ext cx="834972" cy="834304"/>
          </a:xfrm>
          <a:prstGeom prst="rect">
            <a:avLst/>
          </a:prstGeom>
        </p:spPr>
      </p:pic>
      <p:sp>
        <p:nvSpPr>
          <p:cNvPr id="11" name="ZoneTexte 10">
            <a:extLst>
              <a:ext uri="{FF2B5EF4-FFF2-40B4-BE49-F238E27FC236}">
                <a16:creationId xmlns="" xmlns:a16="http://schemas.microsoft.com/office/drawing/2014/main" id="{CEDA352A-7D18-4DDB-B377-00DE909D91D9}"/>
              </a:ext>
            </a:extLst>
          </p:cNvPr>
          <p:cNvSpPr txBox="1"/>
          <p:nvPr/>
        </p:nvSpPr>
        <p:spPr>
          <a:xfrm>
            <a:off x="706645" y="2811379"/>
            <a:ext cx="6878972" cy="276999"/>
          </a:xfrm>
          <a:prstGeom prst="rect">
            <a:avLst/>
          </a:prstGeom>
          <a:noFill/>
        </p:spPr>
        <p:txBody>
          <a:bodyPr wrap="square" numCol="1" rtlCol="0">
            <a:spAutoFit/>
          </a:bodyPr>
          <a:lstStyle/>
          <a:p>
            <a:r>
              <a:rPr lang="fr-FR" altLang="fr-FR" sz="1200" dirty="0">
                <a:latin typeface="Century Gothic" panose="020B0502020202020204" pitchFamily="34" charset="0"/>
              </a:rPr>
              <a:t>Formation accessible </a:t>
            </a:r>
            <a:r>
              <a:rPr lang="fr-FR" altLang="fr-FR" sz="1200" b="1" dirty="0">
                <a:latin typeface="Century Gothic" panose="020B0502020202020204" pitchFamily="34" charset="0"/>
              </a:rPr>
              <a:t>à partir de 15 ans </a:t>
            </a:r>
            <a:r>
              <a:rPr lang="fr-FR" altLang="fr-FR" sz="1200" dirty="0">
                <a:latin typeface="Century Gothic" panose="020B0502020202020204" pitchFamily="34" charset="0"/>
              </a:rPr>
              <a:t>avec un passage d’examen </a:t>
            </a:r>
            <a:r>
              <a:rPr lang="fr-FR" altLang="fr-FR" sz="1200" b="1" dirty="0">
                <a:latin typeface="Century Gothic" panose="020B0502020202020204" pitchFamily="34" charset="0"/>
              </a:rPr>
              <a:t>dès 17 ans et demi  !</a:t>
            </a:r>
            <a:endParaRPr lang="fr-FR" altLang="fr-FR" sz="1200" dirty="0">
              <a:latin typeface="Century Gothic" panose="020B0502020202020204" pitchFamily="34" charset="0"/>
            </a:endParaRPr>
          </a:p>
        </p:txBody>
      </p:sp>
      <p:sp>
        <p:nvSpPr>
          <p:cNvPr id="12" name="Rectangle 11">
            <a:extLst>
              <a:ext uri="{FF2B5EF4-FFF2-40B4-BE49-F238E27FC236}">
                <a16:creationId xmlns="" xmlns:a16="http://schemas.microsoft.com/office/drawing/2014/main" id="{A400ACB1-4413-42BE-9A69-3E782E1205B1}"/>
              </a:ext>
            </a:extLst>
          </p:cNvPr>
          <p:cNvSpPr/>
          <p:nvPr/>
        </p:nvSpPr>
        <p:spPr>
          <a:xfrm>
            <a:off x="713064" y="3373979"/>
            <a:ext cx="3733101"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 xmlns:a16="http://schemas.microsoft.com/office/drawing/2014/main" id="{F2992154-39BB-4C46-B114-0AC806847587}"/>
              </a:ext>
            </a:extLst>
          </p:cNvPr>
          <p:cNvSpPr/>
          <p:nvPr/>
        </p:nvSpPr>
        <p:spPr>
          <a:xfrm>
            <a:off x="4555221" y="3372000"/>
            <a:ext cx="3907829"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13" name="ZoneTexte 12">
            <a:extLst>
              <a:ext uri="{FF2B5EF4-FFF2-40B4-BE49-F238E27FC236}">
                <a16:creationId xmlns="" xmlns:a16="http://schemas.microsoft.com/office/drawing/2014/main" id="{EFC20745-20FC-4D86-8491-2194BE88FA20}"/>
              </a:ext>
            </a:extLst>
          </p:cNvPr>
          <p:cNvSpPr txBox="1"/>
          <p:nvPr/>
        </p:nvSpPr>
        <p:spPr>
          <a:xfrm>
            <a:off x="724650" y="3452739"/>
            <a:ext cx="3460639" cy="769441"/>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évaluation</a:t>
            </a:r>
            <a:r>
              <a:rPr lang="fr-FR" altLang="fr-FR" sz="1100" dirty="0">
                <a:solidFill>
                  <a:schemeClr val="bg1"/>
                </a:solidFill>
                <a:latin typeface="Century Gothic" panose="020B0502020202020204" pitchFamily="34" charset="0"/>
              </a:rPr>
              <a:t> préalable</a:t>
            </a:r>
          </a:p>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théorique</a:t>
            </a:r>
          </a:p>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examen théorique</a:t>
            </a:r>
            <a:r>
              <a:rPr lang="fr-FR" altLang="fr-FR" sz="1100" dirty="0">
                <a:solidFill>
                  <a:schemeClr val="bg1"/>
                </a:solidFill>
                <a:latin typeface="Century Gothic" panose="020B0502020202020204" pitchFamily="34" charset="0"/>
              </a:rPr>
              <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pratique </a:t>
            </a:r>
            <a:r>
              <a:rPr lang="fr-FR" altLang="fr-FR" sz="1100" dirty="0">
                <a:solidFill>
                  <a:schemeClr val="bg1"/>
                </a:solidFill>
                <a:latin typeface="Century Gothic" panose="020B0502020202020204" pitchFamily="34" charset="0"/>
              </a:rPr>
              <a:t>(20h de cours minimum)</a:t>
            </a:r>
          </a:p>
        </p:txBody>
      </p:sp>
      <p:sp>
        <p:nvSpPr>
          <p:cNvPr id="14" name="Rectangle 13">
            <a:extLst>
              <a:ext uri="{FF2B5EF4-FFF2-40B4-BE49-F238E27FC236}">
                <a16:creationId xmlns="" xmlns:a16="http://schemas.microsoft.com/office/drawing/2014/main" id="{EA20AEEC-D4DE-4341-9722-B4641A5A2ED6}"/>
              </a:ext>
            </a:extLst>
          </p:cNvPr>
          <p:cNvSpPr/>
          <p:nvPr/>
        </p:nvSpPr>
        <p:spPr>
          <a:xfrm>
            <a:off x="706645" y="3154775"/>
            <a:ext cx="7749986" cy="244091"/>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5" name="ZoneTexte 14">
            <a:extLst>
              <a:ext uri="{FF2B5EF4-FFF2-40B4-BE49-F238E27FC236}">
                <a16:creationId xmlns="" xmlns:a16="http://schemas.microsoft.com/office/drawing/2014/main" id="{9DB9B3BE-6241-43FE-A762-A897AD34DD33}"/>
              </a:ext>
            </a:extLst>
          </p:cNvPr>
          <p:cNvSpPr txBox="1"/>
          <p:nvPr/>
        </p:nvSpPr>
        <p:spPr>
          <a:xfrm>
            <a:off x="713064" y="3149718"/>
            <a:ext cx="2418558"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1 : FORMATION INITIALE</a:t>
            </a:r>
          </a:p>
        </p:txBody>
      </p:sp>
      <p:sp>
        <p:nvSpPr>
          <p:cNvPr id="32" name="ZoneTexte 31">
            <a:extLst>
              <a:ext uri="{FF2B5EF4-FFF2-40B4-BE49-F238E27FC236}">
                <a16:creationId xmlns="" xmlns:a16="http://schemas.microsoft.com/office/drawing/2014/main" id="{6B30643B-797C-431A-935E-BEB0658CE1FC}"/>
              </a:ext>
            </a:extLst>
          </p:cNvPr>
          <p:cNvSpPr txBox="1"/>
          <p:nvPr/>
        </p:nvSpPr>
        <p:spPr>
          <a:xfrm>
            <a:off x="5494786" y="3139988"/>
            <a:ext cx="3035480"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2 : CONDUITE ACCOMPAGNÉE</a:t>
            </a:r>
          </a:p>
        </p:txBody>
      </p:sp>
      <p:sp>
        <p:nvSpPr>
          <p:cNvPr id="36" name="ZoneTexte 35">
            <a:extLst>
              <a:ext uri="{FF2B5EF4-FFF2-40B4-BE49-F238E27FC236}">
                <a16:creationId xmlns="" xmlns:a16="http://schemas.microsoft.com/office/drawing/2014/main" id="{BF5C8C54-508A-4359-9765-10AFB3E37188}"/>
              </a:ext>
            </a:extLst>
          </p:cNvPr>
          <p:cNvSpPr txBox="1"/>
          <p:nvPr/>
        </p:nvSpPr>
        <p:spPr>
          <a:xfrm>
            <a:off x="4555221" y="3468630"/>
            <a:ext cx="3975045" cy="1107996"/>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rendez-vous préalable </a:t>
            </a:r>
            <a:r>
              <a:rPr lang="fr-FR" altLang="fr-FR" sz="1100" dirty="0">
                <a:solidFill>
                  <a:schemeClr val="bg1"/>
                </a:solidFill>
                <a:latin typeface="Century Gothic" panose="020B0502020202020204" pitchFamily="34" charset="0"/>
              </a:rPr>
              <a:t>d’une durée minimum de 2h</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phase de conduite d’un an minimum sur au moins </a:t>
            </a:r>
            <a:r>
              <a:rPr lang="fr-FR" altLang="fr-FR" sz="1100" b="1" dirty="0">
                <a:solidFill>
                  <a:schemeClr val="bg1"/>
                </a:solidFill>
                <a:latin typeface="Century Gothic" panose="020B0502020202020204" pitchFamily="34" charset="0"/>
              </a:rPr>
              <a:t>3000 km</a:t>
            </a:r>
            <a:r>
              <a:rPr lang="fr-FR" altLang="fr-FR" sz="1100" dirty="0">
                <a:solidFill>
                  <a:schemeClr val="bg1"/>
                </a:solidFill>
                <a:latin typeface="Century Gothic" panose="020B0502020202020204" pitchFamily="34" charset="0"/>
              </a:rPr>
              <a:t>, en compagnie d’un ou plusieurs accompagnateurs</a:t>
            </a:r>
            <a:br>
              <a:rPr lang="fr-FR" altLang="fr-FR" sz="1100" dirty="0">
                <a:solidFill>
                  <a:schemeClr val="bg1"/>
                </a:solidFill>
                <a:latin typeface="Century Gothic" panose="020B0502020202020204" pitchFamily="34" charset="0"/>
              </a:rPr>
            </a:br>
            <a:r>
              <a:rPr lang="fr-FR" altLang="fr-FR" sz="1100" b="1" dirty="0">
                <a:solidFill>
                  <a:schemeClr val="bg1"/>
                </a:solidFill>
                <a:latin typeface="Century Gothic" panose="020B0502020202020204" pitchFamily="34" charset="0"/>
              </a:rPr>
              <a:t>Deux rendez-vous pédagogiques </a:t>
            </a:r>
            <a:r>
              <a:rPr lang="fr-FR" altLang="fr-FR" sz="1100" dirty="0">
                <a:solidFill>
                  <a:schemeClr val="bg1"/>
                </a:solidFill>
                <a:latin typeface="Century Gothic" panose="020B0502020202020204" pitchFamily="34" charset="0"/>
              </a:rPr>
              <a:t>de 3h au cours de la phase de conduite</a:t>
            </a:r>
          </a:p>
        </p:txBody>
      </p:sp>
      <p:sp>
        <p:nvSpPr>
          <p:cNvPr id="37" name="Rectangle 36">
            <a:extLst>
              <a:ext uri="{FF2B5EF4-FFF2-40B4-BE49-F238E27FC236}">
                <a16:creationId xmlns="" xmlns:a16="http://schemas.microsoft.com/office/drawing/2014/main" id="{A0581E4E-A91F-4AF3-AEE5-7EB586EF5BA5}"/>
              </a:ext>
            </a:extLst>
          </p:cNvPr>
          <p:cNvSpPr/>
          <p:nvPr/>
        </p:nvSpPr>
        <p:spPr>
          <a:xfrm>
            <a:off x="706645" y="4948699"/>
            <a:ext cx="4992411"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2/ Augmenter ses chances de réussite</a:t>
            </a:r>
          </a:p>
        </p:txBody>
      </p:sp>
      <p:sp>
        <p:nvSpPr>
          <p:cNvPr id="39" name="ZoneTexte 38">
            <a:extLst>
              <a:ext uri="{FF2B5EF4-FFF2-40B4-BE49-F238E27FC236}">
                <a16:creationId xmlns="" xmlns:a16="http://schemas.microsoft.com/office/drawing/2014/main" id="{5064BFD3-DCF5-4DAA-8B8E-082AA6EBCE9B}"/>
              </a:ext>
            </a:extLst>
          </p:cNvPr>
          <p:cNvSpPr txBox="1"/>
          <p:nvPr/>
        </p:nvSpPr>
        <p:spPr>
          <a:xfrm>
            <a:off x="706645" y="5347591"/>
            <a:ext cx="6878972" cy="461665"/>
          </a:xfrm>
          <a:prstGeom prst="rect">
            <a:avLst/>
          </a:prstGeom>
          <a:noFill/>
        </p:spPr>
        <p:txBody>
          <a:bodyPr wrap="square" numCol="1" rtlCol="0">
            <a:spAutoFit/>
          </a:bodyPr>
          <a:lstStyle/>
          <a:p>
            <a:r>
              <a:rPr lang="fr-FR" altLang="fr-FR" sz="1200" b="1" dirty="0">
                <a:latin typeface="Century Gothic" panose="020B0502020202020204" pitchFamily="34" charset="0"/>
              </a:rPr>
              <a:t>74% de taux de réussite </a:t>
            </a:r>
            <a:r>
              <a:rPr lang="fr-FR" altLang="fr-FR" sz="1200" dirty="0">
                <a:latin typeface="Century Gothic" panose="020B0502020202020204" pitchFamily="34" charset="0"/>
              </a:rPr>
              <a:t>contre 55% pour la filière B traditionnelle</a:t>
            </a:r>
            <a:br>
              <a:rPr lang="fr-FR" altLang="fr-FR" sz="1200" dirty="0">
                <a:latin typeface="Century Gothic" panose="020B0502020202020204" pitchFamily="34" charset="0"/>
              </a:rPr>
            </a:br>
            <a:r>
              <a:rPr lang="fr-FR" altLang="fr-FR" sz="1200" dirty="0">
                <a:latin typeface="Century Gothic" panose="020B0502020202020204" pitchFamily="34" charset="0"/>
              </a:rPr>
              <a:t>La conduite accompagnée garantie une </a:t>
            </a:r>
            <a:r>
              <a:rPr lang="fr-FR" altLang="fr-FR" sz="1200" b="1" dirty="0">
                <a:latin typeface="Century Gothic" panose="020B0502020202020204" pitchFamily="34" charset="0"/>
              </a:rPr>
              <a:t>meilleure sécurité </a:t>
            </a:r>
          </a:p>
        </p:txBody>
      </p:sp>
      <p:sp>
        <p:nvSpPr>
          <p:cNvPr id="18" name="ZoneTexte 17">
            <a:extLst>
              <a:ext uri="{FF2B5EF4-FFF2-40B4-BE49-F238E27FC236}">
                <a16:creationId xmlns="" xmlns:a16="http://schemas.microsoft.com/office/drawing/2014/main" id="{1AF24B1F-5400-46B5-830C-5C7CEB5830B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5.1 DU LABEL DE L’ETAT</a:t>
            </a:r>
          </a:p>
        </p:txBody>
      </p:sp>
    </p:spTree>
    <p:extLst>
      <p:ext uri="{BB962C8B-B14F-4D97-AF65-F5344CB8AC3E}">
        <p14:creationId xmlns:p14="http://schemas.microsoft.com/office/powerpoint/2010/main" val="207725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 xmlns:a16="http://schemas.microsoft.com/office/drawing/2014/main" id="{D0C19008-7AA4-4623-8D02-0E973CE8FD4D}"/>
              </a:ext>
            </a:extLst>
          </p:cNvPr>
          <p:cNvSpPr txBox="1"/>
          <p:nvPr/>
        </p:nvSpPr>
        <p:spPr>
          <a:xfrm>
            <a:off x="1950581" y="675896"/>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r>
              <a:rPr lang="fr-FR" altLang="fr-FR" sz="3200" b="1" u="sng" dirty="0">
                <a:solidFill>
                  <a:schemeClr val="bg1"/>
                </a:solidFill>
                <a:latin typeface="Century Gothic" panose="020B0502020202020204" pitchFamily="34" charset="0"/>
              </a:rPr>
              <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 xmlns:a16="http://schemas.microsoft.com/office/drawing/2014/main" id="{160B8F02-A21B-4F01-8BD7-3FF2D7558BA7}"/>
              </a:ext>
            </a:extLst>
          </p:cNvPr>
          <p:cNvSpPr/>
          <p:nvPr/>
        </p:nvSpPr>
        <p:spPr>
          <a:xfrm>
            <a:off x="686572" y="2355210"/>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3/ Les avantages</a:t>
            </a:r>
          </a:p>
        </p:txBody>
      </p:sp>
      <p:pic>
        <p:nvPicPr>
          <p:cNvPr id="6" name="Image 5">
            <a:extLst>
              <a:ext uri="{FF2B5EF4-FFF2-40B4-BE49-F238E27FC236}">
                <a16:creationId xmlns="" xmlns:a16="http://schemas.microsoft.com/office/drawing/2014/main" id="{BC364BB3-677A-437C-8973-ECA934A59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854" y="5632423"/>
            <a:ext cx="834972" cy="834304"/>
          </a:xfrm>
          <a:prstGeom prst="rect">
            <a:avLst/>
          </a:prstGeom>
        </p:spPr>
      </p:pic>
      <p:sp>
        <p:nvSpPr>
          <p:cNvPr id="18" name="ZoneTexte 17">
            <a:extLst>
              <a:ext uri="{FF2B5EF4-FFF2-40B4-BE49-F238E27FC236}">
                <a16:creationId xmlns=""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5.1 DU LABEL DE L’ETAT</a:t>
            </a:r>
          </a:p>
        </p:txBody>
      </p:sp>
      <p:pic>
        <p:nvPicPr>
          <p:cNvPr id="19" name="Image 18">
            <a:extLst>
              <a:ext uri="{FF2B5EF4-FFF2-40B4-BE49-F238E27FC236}">
                <a16:creationId xmlns="" xmlns:a16="http://schemas.microsoft.com/office/drawing/2014/main" id="{091D7B25-67F4-435A-BF5F-C9F906F8A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70358"/>
            <a:ext cx="2325853" cy="1525925"/>
          </a:xfrm>
          <a:prstGeom prst="rect">
            <a:avLst/>
          </a:prstGeom>
        </p:spPr>
      </p:pic>
      <p:sp>
        <p:nvSpPr>
          <p:cNvPr id="23" name="Rectangle 22">
            <a:extLst>
              <a:ext uri="{FF2B5EF4-FFF2-40B4-BE49-F238E27FC236}">
                <a16:creationId xmlns="" xmlns:a16="http://schemas.microsoft.com/office/drawing/2014/main" id="{54A25A85-2471-41FB-9916-A1C87898C999}"/>
              </a:ext>
            </a:extLst>
          </p:cNvPr>
          <p:cNvSpPr/>
          <p:nvPr/>
        </p:nvSpPr>
        <p:spPr>
          <a:xfrm>
            <a:off x="6042166" y="2795457"/>
            <a:ext cx="2219325" cy="1424295"/>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4" name="Rectangle 23">
            <a:extLst>
              <a:ext uri="{FF2B5EF4-FFF2-40B4-BE49-F238E27FC236}">
                <a16:creationId xmlns="" xmlns:a16="http://schemas.microsoft.com/office/drawing/2014/main" id="{FB28EA42-59AD-4264-A95D-E4F1F6F6DD05}"/>
              </a:ext>
            </a:extLst>
          </p:cNvPr>
          <p:cNvSpPr/>
          <p:nvPr/>
        </p:nvSpPr>
        <p:spPr>
          <a:xfrm>
            <a:off x="3456040" y="2791236"/>
            <a:ext cx="2219325" cy="1021644"/>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5" name="Rectangle 24">
            <a:extLst>
              <a:ext uri="{FF2B5EF4-FFF2-40B4-BE49-F238E27FC236}">
                <a16:creationId xmlns="" xmlns:a16="http://schemas.microsoft.com/office/drawing/2014/main" id="{01ED2B8F-8EA6-4843-B9D0-0CB30434A03B}"/>
              </a:ext>
            </a:extLst>
          </p:cNvPr>
          <p:cNvSpPr/>
          <p:nvPr/>
        </p:nvSpPr>
        <p:spPr>
          <a:xfrm>
            <a:off x="840918" y="2787521"/>
            <a:ext cx="2219325" cy="1538412"/>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 name="ZoneTexte 2">
            <a:extLst>
              <a:ext uri="{FF2B5EF4-FFF2-40B4-BE49-F238E27FC236}">
                <a16:creationId xmlns="" xmlns:a16="http://schemas.microsoft.com/office/drawing/2014/main" id="{11C323C2-D66C-4697-94F2-FCAB9C2CCCB4}"/>
              </a:ext>
            </a:extLst>
          </p:cNvPr>
          <p:cNvSpPr txBox="1"/>
          <p:nvPr/>
        </p:nvSpPr>
        <p:spPr>
          <a:xfrm>
            <a:off x="783558" y="2842244"/>
            <a:ext cx="2305050" cy="1461939"/>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ASSURANCE</a:t>
            </a:r>
            <a:r>
              <a:rPr lang="fr-FR" altLang="fr-FR" sz="1200" dirty="0">
                <a:latin typeface="Century Gothic" panose="020B0502020202020204" pitchFamily="34" charset="0"/>
              </a:rPr>
              <a:t/>
            </a:r>
            <a:br>
              <a:rPr lang="fr-FR" altLang="fr-FR" sz="1200" dirty="0">
                <a:latin typeface="Century Gothic" panose="020B0502020202020204" pitchFamily="34" charset="0"/>
              </a:rPr>
            </a:br>
            <a:r>
              <a:rPr lang="fr-FR" altLang="fr-FR" sz="1100" dirty="0">
                <a:latin typeface="Century Gothic" panose="020B0502020202020204" pitchFamily="34" charset="0"/>
              </a:rPr>
              <a:t>Avantages tarifaires des compagnies d’assurance</a:t>
            </a:r>
            <a:br>
              <a:rPr lang="fr-FR" altLang="fr-FR" sz="1100" dirty="0">
                <a:latin typeface="Century Gothic" panose="020B0502020202020204" pitchFamily="34" charset="0"/>
              </a:rPr>
            </a:br>
            <a:r>
              <a:rPr lang="fr-FR" altLang="fr-FR" sz="1100" dirty="0">
                <a:latin typeface="Century Gothic" panose="020B0502020202020204" pitchFamily="34" charset="0"/>
              </a:rPr>
              <a:t>- Surprime de la 1ere année diminuée de 50%</a:t>
            </a:r>
          </a:p>
          <a:p>
            <a:pPr algn="ctr"/>
            <a:r>
              <a:rPr lang="fr-FR" altLang="fr-FR" sz="1100" dirty="0">
                <a:latin typeface="Century Gothic" panose="020B0502020202020204" pitchFamily="34" charset="0"/>
              </a:rPr>
              <a:t>- Suppression de la surprime la 2</a:t>
            </a:r>
            <a:r>
              <a:rPr lang="fr-FR" altLang="fr-FR" sz="1100" baseline="30000" dirty="0">
                <a:latin typeface="Century Gothic" panose="020B0502020202020204" pitchFamily="34" charset="0"/>
              </a:rPr>
              <a:t>ème</a:t>
            </a:r>
            <a:r>
              <a:rPr lang="fr-FR" altLang="fr-FR" sz="1100" dirty="0">
                <a:latin typeface="Century Gothic" panose="020B0502020202020204" pitchFamily="34" charset="0"/>
              </a:rPr>
              <a:t> année si l’élève n’a occasionné aucun accident</a:t>
            </a:r>
          </a:p>
        </p:txBody>
      </p:sp>
      <p:sp>
        <p:nvSpPr>
          <p:cNvPr id="27" name="ZoneTexte 26">
            <a:extLst>
              <a:ext uri="{FF2B5EF4-FFF2-40B4-BE49-F238E27FC236}">
                <a16:creationId xmlns="" xmlns:a16="http://schemas.microsoft.com/office/drawing/2014/main" id="{0FEA479B-8E7C-4A9B-BBA7-0D4660E3F2D5}"/>
              </a:ext>
            </a:extLst>
          </p:cNvPr>
          <p:cNvSpPr txBox="1"/>
          <p:nvPr/>
        </p:nvSpPr>
        <p:spPr>
          <a:xfrm>
            <a:off x="3427044" y="2842570"/>
            <a:ext cx="2239398" cy="954107"/>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PERMIS PROBATOIRE</a:t>
            </a:r>
          </a:p>
          <a:p>
            <a:pPr algn="ctr"/>
            <a:r>
              <a:rPr lang="fr-FR" altLang="fr-FR" sz="1100" dirty="0">
                <a:latin typeface="Century Gothic" panose="020B0502020202020204" pitchFamily="34" charset="0"/>
              </a:rPr>
              <a:t>Période probatoire réduit à</a:t>
            </a:r>
            <a:br>
              <a:rPr lang="fr-FR" altLang="fr-FR" sz="1100" dirty="0">
                <a:latin typeface="Century Gothic" panose="020B0502020202020204" pitchFamily="34" charset="0"/>
              </a:rPr>
            </a:br>
            <a:r>
              <a:rPr lang="fr-FR" altLang="fr-FR" sz="1100" dirty="0">
                <a:latin typeface="Century Gothic" panose="020B0502020202020204" pitchFamily="34" charset="0"/>
              </a:rPr>
              <a:t>2 ans, au lieu de 3 pour les conducteurs issus de la formation traditionnelle</a:t>
            </a:r>
          </a:p>
        </p:txBody>
      </p:sp>
      <p:sp>
        <p:nvSpPr>
          <p:cNvPr id="29" name="ZoneTexte 28">
            <a:extLst>
              <a:ext uri="{FF2B5EF4-FFF2-40B4-BE49-F238E27FC236}">
                <a16:creationId xmlns="" xmlns:a16="http://schemas.microsoft.com/office/drawing/2014/main" id="{C823A93D-9A37-4F39-BAC3-9009AE461FAF}"/>
              </a:ext>
            </a:extLst>
          </p:cNvPr>
          <p:cNvSpPr txBox="1"/>
          <p:nvPr/>
        </p:nvSpPr>
        <p:spPr>
          <a:xfrm>
            <a:off x="6088520" y="2881368"/>
            <a:ext cx="2071411" cy="1292662"/>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MOINS D’ACCIDENT</a:t>
            </a:r>
          </a:p>
          <a:p>
            <a:pPr algn="ctr"/>
            <a:r>
              <a:rPr lang="fr-FR" altLang="fr-FR" sz="1100" dirty="0">
                <a:latin typeface="Century Gothic" panose="020B0502020202020204" pitchFamily="34" charset="0"/>
              </a:rPr>
              <a:t>Quatre fois moins d’accidents que les conducteurs issus de la formation traditionnelle au cours des premières années de conduite</a:t>
            </a:r>
          </a:p>
        </p:txBody>
      </p:sp>
      <p:sp>
        <p:nvSpPr>
          <p:cNvPr id="4" name="Rectangle 3">
            <a:extLst>
              <a:ext uri="{FF2B5EF4-FFF2-40B4-BE49-F238E27FC236}">
                <a16:creationId xmlns="" xmlns:a16="http://schemas.microsoft.com/office/drawing/2014/main" id="{C406A4A7-7B29-4922-A233-37215D43D2B5}"/>
              </a:ext>
            </a:extLst>
          </p:cNvPr>
          <p:cNvSpPr/>
          <p:nvPr/>
        </p:nvSpPr>
        <p:spPr>
          <a:xfrm>
            <a:off x="617340" y="4475994"/>
            <a:ext cx="7330116" cy="2020309"/>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 name="ZoneTexte 4">
            <a:extLst>
              <a:ext uri="{FF2B5EF4-FFF2-40B4-BE49-F238E27FC236}">
                <a16:creationId xmlns="" xmlns:a16="http://schemas.microsoft.com/office/drawing/2014/main" id="{D31DDB10-88A4-43F6-BF51-8E3C5CF6CAA7}"/>
              </a:ext>
            </a:extLst>
          </p:cNvPr>
          <p:cNvSpPr txBox="1"/>
          <p:nvPr/>
        </p:nvSpPr>
        <p:spPr>
          <a:xfrm>
            <a:off x="4077709" y="4580065"/>
            <a:ext cx="3742967" cy="1323439"/>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DOCUMENTS À PRESENTER LORS</a:t>
            </a:r>
            <a:br>
              <a:rPr lang="fr-FR" altLang="fr-FR" sz="1000" u="sng" dirty="0">
                <a:solidFill>
                  <a:schemeClr val="bg1"/>
                </a:solidFill>
                <a:latin typeface="Century Gothic" panose="020B0502020202020204" pitchFamily="34" charset="0"/>
              </a:rPr>
            </a:br>
            <a:r>
              <a:rPr lang="fr-FR" altLang="fr-FR" sz="1000" u="sng" dirty="0">
                <a:solidFill>
                  <a:schemeClr val="bg1"/>
                </a:solidFill>
                <a:latin typeface="Century Gothic" panose="020B0502020202020204" pitchFamily="34" charset="0"/>
              </a:rPr>
              <a:t>D’UN CONTRÔLE ROUTIER</a:t>
            </a:r>
          </a:p>
          <a:p>
            <a:pPr algn="ctr"/>
            <a:r>
              <a:rPr lang="fr-FR" altLang="fr-FR" sz="1000" dirty="0">
                <a:solidFill>
                  <a:schemeClr val="bg1"/>
                </a:solidFill>
                <a:latin typeface="Century Gothic" panose="020B0502020202020204" pitchFamily="34" charset="0"/>
              </a:rPr>
              <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formulaire de demande de permis « 02 » ou sa copie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livret d’apprentissage AAC</a:t>
            </a:r>
          </a:p>
          <a:p>
            <a:pPr algn="ctr"/>
            <a:r>
              <a:rPr lang="fr-FR" altLang="fr-FR" sz="1000" dirty="0">
                <a:solidFill>
                  <a:schemeClr val="bg1"/>
                </a:solidFill>
                <a:latin typeface="Century Gothic" panose="020B0502020202020204" pitchFamily="34" charset="0"/>
              </a:rPr>
              <a:t>- le disque « Conduite Accompagnée » apposé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à l’arrière du véhicule</a:t>
            </a:r>
          </a:p>
          <a:p>
            <a:pPr algn="ctr"/>
            <a:r>
              <a:rPr lang="fr-FR" altLang="fr-FR" sz="1000" dirty="0">
                <a:solidFill>
                  <a:schemeClr val="bg1"/>
                </a:solidFill>
                <a:latin typeface="Century Gothic" panose="020B0502020202020204" pitchFamily="34" charset="0"/>
              </a:rPr>
              <a:t>- le permis de conduire de l’accompagnateur</a:t>
            </a:r>
          </a:p>
        </p:txBody>
      </p:sp>
      <p:sp>
        <p:nvSpPr>
          <p:cNvPr id="35" name="ZoneTexte 34">
            <a:extLst>
              <a:ext uri="{FF2B5EF4-FFF2-40B4-BE49-F238E27FC236}">
                <a16:creationId xmlns="" xmlns:a16="http://schemas.microsoft.com/office/drawing/2014/main" id="{1E62EDF5-62F9-4367-99DF-DC991A730038}"/>
              </a:ext>
            </a:extLst>
          </p:cNvPr>
          <p:cNvSpPr txBox="1"/>
          <p:nvPr/>
        </p:nvSpPr>
        <p:spPr>
          <a:xfrm>
            <a:off x="761254" y="4581050"/>
            <a:ext cx="3100152" cy="1785104"/>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LES ACCOMPAGNATEURS DOIVENT</a:t>
            </a:r>
          </a:p>
          <a:p>
            <a:pPr algn="ctr"/>
            <a:r>
              <a:rPr lang="fr-FR" altLang="fr-FR" sz="1000" dirty="0">
                <a:solidFill>
                  <a:schemeClr val="bg1"/>
                </a:solidFill>
                <a:latin typeface="Century Gothic" panose="020B0502020202020204" pitchFamily="34" charset="0"/>
              </a:rPr>
              <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titulaire du permis B depuis au moins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5 ans sans interruption</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obtenir l’accord de l’assureur</a:t>
            </a:r>
          </a:p>
          <a:p>
            <a:pPr algn="ctr"/>
            <a:r>
              <a:rPr lang="fr-FR" altLang="fr-FR" sz="1000" dirty="0">
                <a:solidFill>
                  <a:schemeClr val="bg1"/>
                </a:solidFill>
                <a:latin typeface="Century Gothic" panose="020B0502020202020204" pitchFamily="34" charset="0"/>
              </a:rPr>
              <a:t>- ne pas avoir de condamnation pour</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certains délits (alcool, stupéfiants…)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mentionné dans le contrat signé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avec l’école de conduite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participer à l’évaluation de la dernière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étape de la formation </a:t>
            </a:r>
          </a:p>
        </p:txBody>
      </p:sp>
      <p:sp>
        <p:nvSpPr>
          <p:cNvPr id="8" name="Ellipse 7">
            <a:extLst>
              <a:ext uri="{FF2B5EF4-FFF2-40B4-BE49-F238E27FC236}">
                <a16:creationId xmlns="" xmlns:a16="http://schemas.microsoft.com/office/drawing/2014/main" id="{6E1A3A3A-B034-4A40-83F8-E88C5CF5B29C}"/>
              </a:ext>
            </a:extLst>
          </p:cNvPr>
          <p:cNvSpPr/>
          <p:nvPr/>
        </p:nvSpPr>
        <p:spPr>
          <a:xfrm>
            <a:off x="7425309" y="4345461"/>
            <a:ext cx="1085617" cy="761458"/>
          </a:xfrm>
          <a:prstGeom prst="ellips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1100" b="1" dirty="0">
                <a:solidFill>
                  <a:schemeClr val="bg1"/>
                </a:solidFill>
                <a:latin typeface="Century Gothic" panose="020B0502020202020204" pitchFamily="34" charset="0"/>
              </a:rPr>
              <a:t>BON À SAVOIR</a:t>
            </a:r>
          </a:p>
        </p:txBody>
      </p:sp>
    </p:spTree>
    <p:extLst>
      <p:ext uri="{BB962C8B-B14F-4D97-AF65-F5344CB8AC3E}">
        <p14:creationId xmlns:p14="http://schemas.microsoft.com/office/powerpoint/2010/main" val="386042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 xmlns:a16="http://schemas.microsoft.com/office/drawing/2014/main" id="{5A1E317E-5CE5-47DD-AF99-293B3E250B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52" name="Rectangle 51">
            <a:extLst>
              <a:ext uri="{FF2B5EF4-FFF2-40B4-BE49-F238E27FC236}">
                <a16:creationId xmlns=""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18" name="ZoneTexte 17">
            <a:extLst>
              <a:ext uri="{FF2B5EF4-FFF2-40B4-BE49-F238E27FC236}">
                <a16:creationId xmlns="" xmlns:a16="http://schemas.microsoft.com/office/drawing/2014/main" id="{1AF24B1F-5400-46B5-830C-5C7CEB5830BF}"/>
              </a:ext>
            </a:extLst>
          </p:cNvPr>
          <p:cNvSpPr txBox="1"/>
          <p:nvPr/>
        </p:nvSpPr>
        <p:spPr>
          <a:xfrm>
            <a:off x="6920705" y="6528411"/>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5.1 DU LABEL DE L’ETAT</a:t>
            </a:r>
          </a:p>
        </p:txBody>
      </p:sp>
      <p:sp>
        <p:nvSpPr>
          <p:cNvPr id="26" name="Rectangle 25">
            <a:extLst>
              <a:ext uri="{FF2B5EF4-FFF2-40B4-BE49-F238E27FC236}">
                <a16:creationId xmlns="" xmlns:a16="http://schemas.microsoft.com/office/drawing/2014/main" id="{4E82BB3F-E817-43AF-A8F2-545D51D20239}"/>
              </a:ext>
            </a:extLst>
          </p:cNvPr>
          <p:cNvSpPr/>
          <p:nvPr/>
        </p:nvSpPr>
        <p:spPr>
          <a:xfrm>
            <a:off x="465023" y="2336472"/>
            <a:ext cx="8213954" cy="292132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 xmlns:a16="http://schemas.microsoft.com/office/drawing/2014/main" id="{52375F5E-F154-4BAE-9BB6-02D1AE630152}"/>
              </a:ext>
            </a:extLst>
          </p:cNvPr>
          <p:cNvSpPr/>
          <p:nvPr/>
        </p:nvSpPr>
        <p:spPr>
          <a:xfrm>
            <a:off x="517682" y="2426071"/>
            <a:ext cx="4898449"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QU’EST-CE QUE LA CONDUITE SUPERVISÉE ? </a:t>
            </a:r>
          </a:p>
        </p:txBody>
      </p:sp>
      <p:sp>
        <p:nvSpPr>
          <p:cNvPr id="10" name="ZoneTexte 9">
            <a:extLst>
              <a:ext uri="{FF2B5EF4-FFF2-40B4-BE49-F238E27FC236}">
                <a16:creationId xmlns="" xmlns:a16="http://schemas.microsoft.com/office/drawing/2014/main" id="{17E7619C-D4BB-42DD-963F-DFE49EDFA097}"/>
              </a:ext>
            </a:extLst>
          </p:cNvPr>
          <p:cNvSpPr txBox="1"/>
          <p:nvPr/>
        </p:nvSpPr>
        <p:spPr>
          <a:xfrm>
            <a:off x="517682" y="2863263"/>
            <a:ext cx="7968820" cy="2308324"/>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La conduite supervisée permet d’acquérir </a:t>
            </a:r>
            <a:r>
              <a:rPr lang="fr-FR" altLang="fr-FR" sz="1200" b="1" dirty="0">
                <a:solidFill>
                  <a:schemeClr val="bg1"/>
                </a:solidFill>
                <a:latin typeface="Century Gothic" panose="020B0502020202020204" pitchFamily="34" charset="0"/>
              </a:rPr>
              <a:t>plus d’expériences pratiques </a:t>
            </a:r>
            <a:r>
              <a:rPr lang="fr-FR" altLang="fr-FR" sz="1200" dirty="0">
                <a:solidFill>
                  <a:schemeClr val="bg1"/>
                </a:solidFill>
                <a:latin typeface="Century Gothic" panose="020B0502020202020204" pitchFamily="34" charset="0"/>
              </a:rPr>
              <a:t>en complétant sa formation initiale par une phase de conduite accompagnée.</a:t>
            </a:r>
          </a:p>
          <a:p>
            <a:pPr fontAlgn="base"/>
            <a:r>
              <a:rPr lang="fr-FR" altLang="fr-FR" sz="1200" dirty="0">
                <a:solidFill>
                  <a:schemeClr val="bg1"/>
                </a:solidFill>
                <a:latin typeface="Century Gothic" panose="020B0502020202020204" pitchFamily="34" charset="0"/>
              </a:rPr>
              <a:t/>
            </a:r>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C’est au terme de </a:t>
            </a:r>
            <a:r>
              <a:rPr lang="fr-FR" altLang="fr-FR" sz="1200" b="1" u="sng" dirty="0">
                <a:solidFill>
                  <a:schemeClr val="bg1"/>
                </a:solidFill>
                <a:latin typeface="Century Gothic" panose="020B0502020202020204" pitchFamily="34" charset="0"/>
              </a:rPr>
              <a:t>20h de conduite minimum</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avec l’enseignant que la Conduite Supervisée peut réellement commencer !</a:t>
            </a:r>
            <a:br>
              <a:rPr lang="fr-FR" altLang="fr-FR" sz="1200" dirty="0">
                <a:solidFill>
                  <a:schemeClr val="bg1"/>
                </a:solidFill>
                <a:latin typeface="Century Gothic" panose="020B0502020202020204" pitchFamily="34" charset="0"/>
              </a:rPr>
            </a:br>
            <a:endParaRPr lang="fr-FR" altLang="fr-FR" sz="1200" dirty="0">
              <a:solidFill>
                <a:schemeClr val="bg1"/>
              </a:solidFill>
              <a:latin typeface="Century Gothic" panose="020B0502020202020204" pitchFamily="34" charset="0"/>
            </a:endParaRPr>
          </a:p>
          <a:p>
            <a:pPr fontAlgn="base"/>
            <a:r>
              <a:rPr lang="fr-FR" altLang="fr-FR" sz="1200" dirty="0">
                <a:solidFill>
                  <a:schemeClr val="bg1"/>
                </a:solidFill>
                <a:latin typeface="Century Gothic" panose="020B0502020202020204" pitchFamily="34" charset="0"/>
              </a:rPr>
              <a:t>Elle débute par un </a:t>
            </a:r>
            <a:r>
              <a:rPr lang="fr-FR" altLang="fr-FR" sz="1200" b="1" dirty="0">
                <a:solidFill>
                  <a:schemeClr val="bg1"/>
                </a:solidFill>
                <a:latin typeface="Century Gothic" panose="020B0502020202020204" pitchFamily="34" charset="0"/>
              </a:rPr>
              <a:t>rendez-vous préalable </a:t>
            </a:r>
            <a:r>
              <a:rPr lang="fr-FR" altLang="fr-FR" sz="1200" dirty="0">
                <a:solidFill>
                  <a:schemeClr val="bg1"/>
                </a:solidFill>
                <a:latin typeface="Century Gothic" panose="020B0502020202020204" pitchFamily="34" charset="0"/>
              </a:rPr>
              <a:t>en présence de </a:t>
            </a:r>
            <a:r>
              <a:rPr lang="fr-FR" altLang="fr-FR" sz="1200" b="1" dirty="0">
                <a:solidFill>
                  <a:schemeClr val="bg1"/>
                </a:solidFill>
                <a:latin typeface="Century Gothic" panose="020B0502020202020204" pitchFamily="34" charset="0"/>
              </a:rPr>
              <a:t>l’enseignant</a:t>
            </a:r>
            <a:r>
              <a:rPr lang="fr-FR" altLang="fr-FR" sz="1200" dirty="0">
                <a:solidFill>
                  <a:schemeClr val="bg1"/>
                </a:solidFill>
                <a:latin typeface="Century Gothic" panose="020B0502020202020204" pitchFamily="34" charset="0"/>
              </a:rPr>
              <a:t> et </a:t>
            </a:r>
            <a:r>
              <a:rPr lang="fr-FR" altLang="fr-FR" sz="1200" b="1" dirty="0">
                <a:solidFill>
                  <a:schemeClr val="bg1"/>
                </a:solidFill>
                <a:latin typeface="Century Gothic" panose="020B0502020202020204" pitchFamily="34" charset="0"/>
              </a:rPr>
              <a:t>du futur accompagnateur</a:t>
            </a:r>
            <a:r>
              <a:rPr lang="fr-FR" altLang="fr-FR" sz="1200" dirty="0">
                <a:solidFill>
                  <a:schemeClr val="bg1"/>
                </a:solidFill>
                <a:latin typeface="Century Gothic" panose="020B0502020202020204" pitchFamily="34" charset="0"/>
              </a:rPr>
              <a:t>, au moment où l’enseignant estime que l’élève est </a:t>
            </a:r>
            <a:r>
              <a:rPr lang="fr-FR" altLang="fr-FR" sz="1200" b="1" dirty="0">
                <a:solidFill>
                  <a:schemeClr val="bg1"/>
                </a:solidFill>
                <a:latin typeface="Century Gothic" panose="020B0502020202020204" pitchFamily="34" charset="0"/>
              </a:rPr>
              <a:t>prêt à conduire </a:t>
            </a:r>
            <a:r>
              <a:rPr lang="fr-FR" altLang="fr-FR" sz="1200" dirty="0">
                <a:solidFill>
                  <a:schemeClr val="bg1"/>
                </a:solidFill>
                <a:latin typeface="Century Gothic" panose="020B0502020202020204" pitchFamily="34" charset="0"/>
              </a:rPr>
              <a:t>avec son accompagnateur. L’enseignant dispense alors ses conseils aux deux parties pour bien commencer la période de conduite accompagnée.</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
            </a:r>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a:t>
            </a:r>
            <a:r>
              <a:rPr lang="fr-FR" altLang="fr-FR" sz="1200" b="1" dirty="0">
                <a:solidFill>
                  <a:schemeClr val="bg1"/>
                </a:solidFill>
                <a:latin typeface="Century Gothic" panose="020B0502020202020204" pitchFamily="34" charset="0"/>
              </a:rPr>
              <a:t>1000 km </a:t>
            </a:r>
            <a:r>
              <a:rPr lang="fr-FR" altLang="fr-FR" sz="1200" dirty="0">
                <a:solidFill>
                  <a:schemeClr val="bg1"/>
                </a:solidFill>
                <a:latin typeface="Century Gothic" panose="020B0502020202020204" pitchFamily="34" charset="0"/>
              </a:rPr>
              <a:t>à parcourir pour </a:t>
            </a:r>
            <a:r>
              <a:rPr lang="fr-FR" altLang="fr-FR" sz="1200" b="1" u="sng" dirty="0">
                <a:solidFill>
                  <a:schemeClr val="bg1"/>
                </a:solidFill>
                <a:latin typeface="Century Gothic" panose="020B0502020202020204" pitchFamily="34" charset="0"/>
              </a:rPr>
              <a:t>PRATIQUER</a:t>
            </a:r>
            <a:r>
              <a:rPr lang="fr-FR" altLang="fr-FR" sz="1200" dirty="0">
                <a:solidFill>
                  <a:schemeClr val="bg1"/>
                </a:solidFill>
                <a:latin typeface="Century Gothic" panose="020B0502020202020204" pitchFamily="34" charset="0"/>
              </a:rPr>
              <a:t> et </a:t>
            </a:r>
            <a:r>
              <a:rPr lang="fr-FR" altLang="fr-FR" sz="1200" b="1" u="sng" dirty="0">
                <a:solidFill>
                  <a:schemeClr val="bg1"/>
                </a:solidFill>
                <a:latin typeface="Century Gothic" panose="020B0502020202020204" pitchFamily="34" charset="0"/>
              </a:rPr>
              <a:t>APPRÉHENDER SEREINEMENT</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l’examen du permis de conduire !</a:t>
            </a:r>
          </a:p>
        </p:txBody>
      </p:sp>
      <p:sp>
        <p:nvSpPr>
          <p:cNvPr id="38" name="ZoneTexte 37">
            <a:extLst>
              <a:ext uri="{FF2B5EF4-FFF2-40B4-BE49-F238E27FC236}">
                <a16:creationId xmlns="" xmlns:a16="http://schemas.microsoft.com/office/drawing/2014/main" id="{3FF8DCA4-04B8-4864-A3C6-6F5222CD8460}"/>
              </a:ext>
            </a:extLst>
          </p:cNvPr>
          <p:cNvSpPr txBox="1"/>
          <p:nvPr/>
        </p:nvSpPr>
        <p:spPr>
          <a:xfrm>
            <a:off x="465023" y="5431418"/>
            <a:ext cx="7513854" cy="738664"/>
          </a:xfrm>
          <a:prstGeom prst="rect">
            <a:avLst/>
          </a:prstGeom>
          <a:solidFill>
            <a:srgbClr val="F5F4EE"/>
          </a:solidFill>
          <a:ln>
            <a:solidFill>
              <a:srgbClr val="3D3E44"/>
            </a:solidFill>
            <a:prstDash val="solid"/>
          </a:ln>
        </p:spPr>
        <p:txBody>
          <a:bodyPr wrap="square" numCol="1" rtlCol="0">
            <a:spAutoFit/>
          </a:bodyPr>
          <a:lstStyle/>
          <a:p>
            <a:r>
              <a:rPr lang="fr-FR" altLang="fr-FR" sz="1400" b="1" u="sng" dirty="0">
                <a:solidFill>
                  <a:srgbClr val="D0363B"/>
                </a:solidFill>
                <a:latin typeface="Century Gothic" panose="020B0502020202020204" pitchFamily="34" charset="0"/>
              </a:rPr>
              <a:t>LES AVANTAGES DE LA CONDUITE SUPERVISÉE</a:t>
            </a:r>
            <a:r>
              <a:rPr lang="fr-FR" altLang="fr-FR" sz="1400" b="1" dirty="0">
                <a:solidFill>
                  <a:srgbClr val="D0363B"/>
                </a:solidFill>
                <a:latin typeface="Century Gothic" panose="020B0502020202020204" pitchFamily="34" charset="0"/>
              </a:rPr>
              <a:t> ?</a:t>
            </a:r>
            <a:r>
              <a:rPr lang="fr-FR" altLang="fr-FR" sz="1400" dirty="0">
                <a:latin typeface="Century Gothic" panose="020B0502020202020204" pitchFamily="34" charset="0"/>
              </a:rPr>
              <a:t/>
            </a:r>
            <a:br>
              <a:rPr lang="fr-FR" altLang="fr-FR" sz="1400" dirty="0">
                <a:latin typeface="Century Gothic" panose="020B0502020202020204" pitchFamily="34" charset="0"/>
              </a:rPr>
            </a:br>
            <a:r>
              <a:rPr lang="fr-FR" altLang="fr-FR" sz="1400" dirty="0">
                <a:latin typeface="Century Gothic" panose="020B0502020202020204" pitchFamily="34" charset="0"/>
              </a:rPr>
              <a:t>- Acquérir plus d’expériences de conduite &amp; approfondir ses acquis </a:t>
            </a:r>
            <a:br>
              <a:rPr lang="fr-FR" altLang="fr-FR" sz="1400" dirty="0">
                <a:latin typeface="Century Gothic" panose="020B0502020202020204" pitchFamily="34" charset="0"/>
              </a:rPr>
            </a:br>
            <a:r>
              <a:rPr lang="fr-FR" altLang="fr-FR" sz="1400" dirty="0">
                <a:latin typeface="Century Gothic" panose="020B0502020202020204" pitchFamily="34" charset="0"/>
              </a:rPr>
              <a:t>- Augmenter ses chances de réussite lors de l’examen pratique</a:t>
            </a:r>
            <a:endParaRPr lang="fr-FR" altLang="fr-FR" sz="900" i="1" dirty="0">
              <a:latin typeface="Century Gothic" panose="020B0502020202020204" pitchFamily="34" charset="0"/>
            </a:endParaRPr>
          </a:p>
        </p:txBody>
      </p:sp>
      <p:pic>
        <p:nvPicPr>
          <p:cNvPr id="20" name="Image 19">
            <a:extLst>
              <a:ext uri="{FF2B5EF4-FFF2-40B4-BE49-F238E27FC236}">
                <a16:creationId xmlns="" xmlns:a16="http://schemas.microsoft.com/office/drawing/2014/main" id="{41FDA4B7-44E2-4355-88BE-681D41CB2C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789" y="5580130"/>
            <a:ext cx="856175" cy="855491"/>
          </a:xfrm>
          <a:prstGeom prst="rect">
            <a:avLst/>
          </a:prstGeom>
        </p:spPr>
      </p:pic>
    </p:spTree>
    <p:extLst>
      <p:ext uri="{BB962C8B-B14F-4D97-AF65-F5344CB8AC3E}">
        <p14:creationId xmlns:p14="http://schemas.microsoft.com/office/powerpoint/2010/main" val="131085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18" name="ZoneTexte 17">
            <a:extLst>
              <a:ext uri="{FF2B5EF4-FFF2-40B4-BE49-F238E27FC236}">
                <a16:creationId xmlns=""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5.1 DU LABEL DE L’ETAT</a:t>
            </a:r>
          </a:p>
        </p:txBody>
      </p:sp>
      <p:pic>
        <p:nvPicPr>
          <p:cNvPr id="9" name="Image 8">
            <a:extLst>
              <a:ext uri="{FF2B5EF4-FFF2-40B4-BE49-F238E27FC236}">
                <a16:creationId xmlns="" xmlns:a16="http://schemas.microsoft.com/office/drawing/2014/main" id="{230AC5D0-033D-48E7-B6EC-8FBEE1469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323" y="5623899"/>
            <a:ext cx="856175" cy="855491"/>
          </a:xfrm>
          <a:prstGeom prst="rect">
            <a:avLst/>
          </a:prstGeom>
        </p:spPr>
      </p:pic>
      <p:pic>
        <p:nvPicPr>
          <p:cNvPr id="22" name="Image 21">
            <a:extLst>
              <a:ext uri="{FF2B5EF4-FFF2-40B4-BE49-F238E27FC236}">
                <a16:creationId xmlns="" xmlns:a16="http://schemas.microsoft.com/office/drawing/2014/main" id="{69C0998F-8FA3-4496-8A53-DE7215AB3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 xmlns:a16="http://schemas.microsoft.com/office/drawing/2014/main" id="{8137BA44-02FC-4DA0-A09B-E90091822F9C}"/>
              </a:ext>
            </a:extLst>
          </p:cNvPr>
          <p:cNvSpPr/>
          <p:nvPr/>
        </p:nvSpPr>
        <p:spPr>
          <a:xfrm>
            <a:off x="465023" y="2362090"/>
            <a:ext cx="8213954" cy="2012884"/>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 xmlns:a16="http://schemas.microsoft.com/office/drawing/2014/main" id="{D0DD2B59-C0B2-4618-8085-8D0D9B70B862}"/>
              </a:ext>
            </a:extLst>
          </p:cNvPr>
          <p:cNvSpPr txBox="1"/>
          <p:nvPr/>
        </p:nvSpPr>
        <p:spPr>
          <a:xfrm>
            <a:off x="534304" y="2801762"/>
            <a:ext cx="5331572" cy="1384995"/>
          </a:xfrm>
          <a:prstGeom prst="rect">
            <a:avLst/>
          </a:prstGeom>
          <a:noFill/>
        </p:spPr>
        <p:txBody>
          <a:bodyPr wrap="square" numCol="1" rtlCol="0">
            <a:spAutoFit/>
          </a:bodyPr>
          <a:lstStyle/>
          <a:p>
            <a:pPr marL="285750" indent="-285750">
              <a:buFontTx/>
              <a:buChar char="-"/>
            </a:pPr>
            <a:r>
              <a:rPr lang="fr-FR" altLang="fr-FR" sz="1200" dirty="0">
                <a:solidFill>
                  <a:schemeClr val="bg1"/>
                </a:solidFill>
                <a:latin typeface="Century Gothic" panose="020B0502020202020204" pitchFamily="34" charset="0"/>
              </a:rPr>
              <a:t>Avoir </a:t>
            </a:r>
            <a:r>
              <a:rPr lang="fr-FR" altLang="fr-FR" sz="1200" b="1" dirty="0">
                <a:solidFill>
                  <a:schemeClr val="bg1"/>
                </a:solidFill>
                <a:latin typeface="Century Gothic" panose="020B0502020202020204" pitchFamily="34" charset="0"/>
              </a:rPr>
              <a:t>18 ans ou plus</a:t>
            </a:r>
          </a:p>
          <a:p>
            <a:pPr marL="285750" indent="-285750">
              <a:buFontTx/>
              <a:buChar char="-"/>
            </a:pPr>
            <a:r>
              <a:rPr lang="fr-FR" altLang="fr-FR" sz="1200" dirty="0">
                <a:solidFill>
                  <a:schemeClr val="bg1"/>
                </a:solidFill>
                <a:latin typeface="Century Gothic" panose="020B0502020202020204" pitchFamily="34" charset="0"/>
              </a:rPr>
              <a:t>Obtenir </a:t>
            </a:r>
            <a:r>
              <a:rPr lang="fr-FR" altLang="fr-FR" sz="1200" b="1" dirty="0">
                <a:solidFill>
                  <a:schemeClr val="bg1"/>
                </a:solidFill>
                <a:latin typeface="Century Gothic" panose="020B0502020202020204" pitchFamily="34" charset="0"/>
              </a:rPr>
              <a:t>l’accord de l’assureur du véhicule</a:t>
            </a:r>
          </a:p>
          <a:p>
            <a:pPr marL="285750" indent="-285750">
              <a:buFontTx/>
              <a:buChar char="-"/>
            </a:pPr>
            <a:r>
              <a:rPr lang="fr-FR" altLang="fr-FR" sz="1200" dirty="0">
                <a:solidFill>
                  <a:schemeClr val="bg1"/>
                </a:solidFill>
                <a:latin typeface="Century Gothic" panose="020B0502020202020204" pitchFamily="34" charset="0"/>
              </a:rPr>
              <a:t>Avoir réussi </a:t>
            </a:r>
            <a:r>
              <a:rPr lang="fr-FR" altLang="fr-FR" sz="1200" b="1" dirty="0">
                <a:solidFill>
                  <a:schemeClr val="bg1"/>
                </a:solidFill>
                <a:latin typeface="Century Gothic" panose="020B0502020202020204" pitchFamily="34" charset="0"/>
              </a:rPr>
              <a:t>l’examen théorique</a:t>
            </a:r>
            <a:r>
              <a:rPr lang="fr-FR" altLang="fr-FR" sz="1200" dirty="0">
                <a:solidFill>
                  <a:schemeClr val="bg1"/>
                </a:solidFill>
                <a:latin typeface="Century Gothic" panose="020B0502020202020204" pitchFamily="34" charset="0"/>
              </a:rPr>
              <a:t> du code de la route</a:t>
            </a:r>
          </a:p>
          <a:p>
            <a:pPr marL="285750" indent="-285750">
              <a:buFontTx/>
              <a:buChar char="-"/>
            </a:pPr>
            <a:r>
              <a:rPr lang="fr-FR" altLang="fr-FR" sz="1200" dirty="0">
                <a:solidFill>
                  <a:schemeClr val="bg1"/>
                </a:solidFill>
                <a:latin typeface="Century Gothic" panose="020B0502020202020204" pitchFamily="34" charset="0"/>
              </a:rPr>
              <a:t>Avoir suivi une </a:t>
            </a:r>
            <a:r>
              <a:rPr lang="fr-FR" altLang="fr-FR" sz="1200" b="1" dirty="0">
                <a:solidFill>
                  <a:schemeClr val="bg1"/>
                </a:solidFill>
                <a:latin typeface="Century Gothic" panose="020B0502020202020204" pitchFamily="34" charset="0"/>
              </a:rPr>
              <a:t>formation pratique </a:t>
            </a:r>
            <a:r>
              <a:rPr lang="fr-FR" altLang="fr-FR" sz="1200" dirty="0">
                <a:solidFill>
                  <a:schemeClr val="bg1"/>
                </a:solidFill>
                <a:latin typeface="Century Gothic" panose="020B0502020202020204" pitchFamily="34" charset="0"/>
              </a:rPr>
              <a:t>avec un enseignant expert</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de l’école de conduite (</a:t>
            </a:r>
            <a:r>
              <a:rPr lang="fr-FR" altLang="fr-FR" sz="1200" b="1" dirty="0">
                <a:solidFill>
                  <a:schemeClr val="bg1"/>
                </a:solidFill>
                <a:latin typeface="Century Gothic" panose="020B0502020202020204" pitchFamily="34" charset="0"/>
              </a:rPr>
              <a:t>20 heures minimum</a:t>
            </a:r>
            <a:r>
              <a:rPr lang="fr-FR" altLang="fr-FR" sz="1200" dirty="0">
                <a:solidFill>
                  <a:schemeClr val="bg1"/>
                </a:solidFill>
                <a:latin typeface="Century Gothic" panose="020B0502020202020204" pitchFamily="34" charset="0"/>
              </a:rPr>
              <a:t>)</a:t>
            </a:r>
          </a:p>
          <a:p>
            <a:pPr marL="285750" indent="-285750">
              <a:buFontTx/>
              <a:buChar char="-"/>
            </a:pPr>
            <a:r>
              <a:rPr lang="fr-FR" altLang="fr-FR" sz="1200" dirty="0">
                <a:solidFill>
                  <a:schemeClr val="bg1"/>
                </a:solidFill>
                <a:latin typeface="Century Gothic" panose="020B0502020202020204" pitchFamily="34" charset="0"/>
              </a:rPr>
              <a:t>Bénéficier d’une </a:t>
            </a:r>
            <a:r>
              <a:rPr lang="fr-FR" altLang="fr-FR" sz="1200" b="1" dirty="0">
                <a:solidFill>
                  <a:schemeClr val="bg1"/>
                </a:solidFill>
                <a:latin typeface="Century Gothic" panose="020B0502020202020204" pitchFamily="34" charset="0"/>
              </a:rPr>
              <a:t>évaluation favorable </a:t>
            </a:r>
            <a:r>
              <a:rPr lang="fr-FR" altLang="fr-FR" sz="1200" dirty="0">
                <a:solidFill>
                  <a:schemeClr val="bg1"/>
                </a:solidFill>
                <a:latin typeface="Century Gothic" panose="020B0502020202020204" pitchFamily="34" charset="0"/>
              </a:rPr>
              <a:t>de la part de son</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enseignant de la conduite</a:t>
            </a:r>
          </a:p>
        </p:txBody>
      </p:sp>
      <p:sp>
        <p:nvSpPr>
          <p:cNvPr id="12" name="Losange 11">
            <a:extLst>
              <a:ext uri="{FF2B5EF4-FFF2-40B4-BE49-F238E27FC236}">
                <a16:creationId xmlns="" xmlns:a16="http://schemas.microsoft.com/office/drawing/2014/main" id="{CC1B67EB-293A-487A-AF39-583CFFD90F2D}"/>
              </a:ext>
            </a:extLst>
          </p:cNvPr>
          <p:cNvSpPr/>
          <p:nvPr/>
        </p:nvSpPr>
        <p:spPr>
          <a:xfrm>
            <a:off x="5583026" y="1905928"/>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 xmlns:a16="http://schemas.microsoft.com/office/drawing/2014/main" id="{0CA71E60-6914-4FF7-BA1E-B858CC9887EC}"/>
              </a:ext>
            </a:extLst>
          </p:cNvPr>
          <p:cNvSpPr txBox="1"/>
          <p:nvPr/>
        </p:nvSpPr>
        <p:spPr>
          <a:xfrm>
            <a:off x="6023823" y="2653151"/>
            <a:ext cx="2197916" cy="461665"/>
          </a:xfrm>
          <a:prstGeom prst="rect">
            <a:avLst/>
          </a:prstGeom>
          <a:noFill/>
        </p:spPr>
        <p:txBody>
          <a:bodyPr wrap="square" numCol="1" rtlCol="0">
            <a:spAutoFit/>
          </a:bodyPr>
          <a:lstStyle/>
          <a:p>
            <a:pPr algn="ctr"/>
            <a:r>
              <a:rPr lang="fr-FR" altLang="fr-FR" sz="1200" b="1" u="sng" dirty="0">
                <a:solidFill>
                  <a:srgbClr val="D0363B"/>
                </a:solidFill>
                <a:latin typeface="Century Gothic" panose="020B0502020202020204" pitchFamily="34" charset="0"/>
              </a:rPr>
              <a:t>QUAND CHOISIR</a:t>
            </a:r>
            <a:br>
              <a:rPr lang="fr-FR" altLang="fr-FR" sz="1200" b="1" u="sng" dirty="0">
                <a:solidFill>
                  <a:srgbClr val="D0363B"/>
                </a:solidFill>
                <a:latin typeface="Century Gothic" panose="020B0502020202020204" pitchFamily="34" charset="0"/>
              </a:rPr>
            </a:br>
            <a:r>
              <a:rPr lang="fr-FR" altLang="fr-FR" sz="1200" b="1" u="sng" dirty="0">
                <a:solidFill>
                  <a:srgbClr val="D0363B"/>
                </a:solidFill>
                <a:latin typeface="Century Gothic" panose="020B0502020202020204" pitchFamily="34" charset="0"/>
              </a:rPr>
              <a:t>LA CONDUITE SUPERVISÉE ?</a:t>
            </a:r>
          </a:p>
        </p:txBody>
      </p:sp>
      <p:sp>
        <p:nvSpPr>
          <p:cNvPr id="14" name="ZoneTexte 13">
            <a:extLst>
              <a:ext uri="{FF2B5EF4-FFF2-40B4-BE49-F238E27FC236}">
                <a16:creationId xmlns="" xmlns:a16="http://schemas.microsoft.com/office/drawing/2014/main" id="{62BE09E6-BC58-426C-A67B-0964C6385A2E}"/>
              </a:ext>
            </a:extLst>
          </p:cNvPr>
          <p:cNvSpPr txBox="1"/>
          <p:nvPr/>
        </p:nvSpPr>
        <p:spPr>
          <a:xfrm>
            <a:off x="5788932" y="3202727"/>
            <a:ext cx="2667699" cy="600164"/>
          </a:xfrm>
          <a:prstGeom prst="rect">
            <a:avLst/>
          </a:prstGeom>
          <a:noFill/>
        </p:spPr>
        <p:txBody>
          <a:bodyPr wrap="square" numCol="1" rtlCol="0">
            <a:spAutoFit/>
          </a:bodyPr>
          <a:lstStyle/>
          <a:p>
            <a:pPr algn="ctr"/>
            <a:r>
              <a:rPr lang="fr-FR" altLang="fr-FR" sz="1100" b="1" dirty="0">
                <a:latin typeface="Century Gothic" panose="020B0502020202020204" pitchFamily="34" charset="0"/>
              </a:rPr>
              <a:t>&gt;&gt;</a:t>
            </a:r>
            <a:r>
              <a:rPr lang="fr-FR" altLang="fr-FR" sz="1100" dirty="0">
                <a:latin typeface="Century Gothic" panose="020B0502020202020204" pitchFamily="34" charset="0"/>
              </a:rPr>
              <a:t> Au moment de votre </a:t>
            </a:r>
            <a:r>
              <a:rPr lang="fr-FR" altLang="fr-FR" sz="1100" b="1" dirty="0">
                <a:latin typeface="Century Gothic" panose="020B0502020202020204" pitchFamily="34" charset="0"/>
              </a:rPr>
              <a:t>inscription</a:t>
            </a:r>
            <a:br>
              <a:rPr lang="fr-FR" altLang="fr-FR" sz="1100" b="1" dirty="0">
                <a:latin typeface="Century Gothic" panose="020B0502020202020204" pitchFamily="34" charset="0"/>
              </a:rPr>
            </a:br>
            <a:r>
              <a:rPr lang="fr-FR" altLang="fr-FR" sz="1100" b="1" dirty="0">
                <a:latin typeface="Century Gothic" panose="020B0502020202020204" pitchFamily="34" charset="0"/>
              </a:rPr>
              <a:t>&gt;&gt;</a:t>
            </a:r>
            <a:r>
              <a:rPr lang="fr-FR" altLang="fr-FR" sz="1100" dirty="0">
                <a:latin typeface="Century Gothic" panose="020B0502020202020204" pitchFamily="34" charset="0"/>
              </a:rPr>
              <a:t> </a:t>
            </a:r>
            <a:r>
              <a:rPr lang="fr-FR" altLang="fr-FR" sz="1100" b="1" dirty="0">
                <a:latin typeface="Century Gothic" panose="020B0502020202020204" pitchFamily="34" charset="0"/>
              </a:rPr>
              <a:t>Suite à un échec </a:t>
            </a:r>
            <a:r>
              <a:rPr lang="fr-FR" altLang="fr-FR" sz="1100" dirty="0">
                <a:latin typeface="Century Gothic" panose="020B0502020202020204" pitchFamily="34" charset="0"/>
              </a:rPr>
              <a:t>lors de</a:t>
            </a:r>
            <a:br>
              <a:rPr lang="fr-FR" altLang="fr-FR" sz="1100" dirty="0">
                <a:latin typeface="Century Gothic" panose="020B0502020202020204" pitchFamily="34" charset="0"/>
              </a:rPr>
            </a:br>
            <a:r>
              <a:rPr lang="fr-FR" altLang="fr-FR" sz="1100" dirty="0">
                <a:latin typeface="Century Gothic" panose="020B0502020202020204" pitchFamily="34" charset="0"/>
              </a:rPr>
              <a:t>votre examen pratique </a:t>
            </a:r>
          </a:p>
        </p:txBody>
      </p:sp>
      <p:sp>
        <p:nvSpPr>
          <p:cNvPr id="26" name="Rectangle 25">
            <a:extLst>
              <a:ext uri="{FF2B5EF4-FFF2-40B4-BE49-F238E27FC236}">
                <a16:creationId xmlns="" xmlns:a16="http://schemas.microsoft.com/office/drawing/2014/main" id="{14F5BFAF-FBAA-44B5-8E09-DFE6F0D8AF47}"/>
              </a:ext>
            </a:extLst>
          </p:cNvPr>
          <p:cNvSpPr/>
          <p:nvPr/>
        </p:nvSpPr>
        <p:spPr>
          <a:xfrm>
            <a:off x="534304" y="2429120"/>
            <a:ext cx="2850452"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LES CONDITIONS ? </a:t>
            </a:r>
          </a:p>
        </p:txBody>
      </p:sp>
      <p:sp>
        <p:nvSpPr>
          <p:cNvPr id="16" name="Rectangle 15">
            <a:extLst>
              <a:ext uri="{FF2B5EF4-FFF2-40B4-BE49-F238E27FC236}">
                <a16:creationId xmlns="" xmlns:a16="http://schemas.microsoft.com/office/drawing/2014/main" id="{FC047E88-FCA5-4CE7-9B4D-29BC69BAE5F0}"/>
              </a:ext>
            </a:extLst>
          </p:cNvPr>
          <p:cNvSpPr/>
          <p:nvPr/>
        </p:nvSpPr>
        <p:spPr>
          <a:xfrm>
            <a:off x="1085690"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endParaRPr lang="fr-FR" altLang="fr-FR" sz="10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a:p>
            <a:pPr marL="171450" indent="-171450" fontAlgn="base">
              <a:buFontTx/>
              <a:buChar char="-"/>
            </a:pPr>
            <a:r>
              <a:rPr lang="fr-FR" altLang="fr-FR" sz="1000" dirty="0">
                <a:solidFill>
                  <a:srgbClr val="3D3E44"/>
                </a:solidFill>
                <a:latin typeface="Century Gothic" panose="020B0502020202020204" pitchFamily="34" charset="0"/>
              </a:rPr>
              <a:t>Être titulaire du </a:t>
            </a:r>
            <a:r>
              <a:rPr lang="fr-FR" altLang="fr-FR" sz="1000" b="1" dirty="0">
                <a:solidFill>
                  <a:srgbClr val="3D3E44"/>
                </a:solidFill>
                <a:latin typeface="Century Gothic" panose="020B0502020202020204" pitchFamily="34" charset="0"/>
              </a:rPr>
              <a:t>permis B depuis au moins 5 ans </a:t>
            </a:r>
            <a:r>
              <a:rPr lang="fr-FR" altLang="fr-FR" sz="1000" dirty="0">
                <a:solidFill>
                  <a:srgbClr val="3D3E44"/>
                </a:solidFill>
                <a:latin typeface="Century Gothic" panose="020B0502020202020204" pitchFamily="34" charset="0"/>
              </a:rPr>
              <a:t>(sans interruption)</a:t>
            </a:r>
          </a:p>
          <a:p>
            <a:pPr marL="171450" indent="-171450" fontAlgn="base">
              <a:buFontTx/>
              <a:buChar char="-"/>
            </a:pPr>
            <a:r>
              <a:rPr lang="fr-FR" altLang="fr-FR" sz="1000" dirty="0">
                <a:solidFill>
                  <a:srgbClr val="3D3E44"/>
                </a:solidFill>
                <a:latin typeface="Century Gothic" panose="020B0502020202020204" pitchFamily="34" charset="0"/>
              </a:rPr>
              <a:t>Obtenir </a:t>
            </a:r>
            <a:r>
              <a:rPr lang="fr-FR" altLang="fr-FR" sz="1000" b="1" dirty="0">
                <a:solidFill>
                  <a:srgbClr val="3D3E44"/>
                </a:solidFill>
                <a:latin typeface="Century Gothic" panose="020B0502020202020204" pitchFamily="34" charset="0"/>
              </a:rPr>
              <a:t>l'accord de son assureur</a:t>
            </a:r>
          </a:p>
          <a:p>
            <a:pPr marL="171450" indent="-171450" fontAlgn="base">
              <a:buFontTx/>
              <a:buChar char="-"/>
            </a:pPr>
            <a:r>
              <a:rPr lang="fr-FR" altLang="fr-FR" sz="1000" b="1" dirty="0">
                <a:solidFill>
                  <a:srgbClr val="3D3E44"/>
                </a:solidFill>
                <a:latin typeface="Century Gothic" panose="020B0502020202020204" pitchFamily="34" charset="0"/>
              </a:rPr>
              <a:t>Figurer dans le contrat </a:t>
            </a:r>
            <a:r>
              <a:rPr lang="fr-FR" altLang="fr-FR" sz="1000" dirty="0">
                <a:solidFill>
                  <a:srgbClr val="3D3E44"/>
                </a:solidFill>
                <a:latin typeface="Century Gothic" panose="020B0502020202020204" pitchFamily="34" charset="0"/>
              </a:rPr>
              <a:t>signé avec l'école de conduite</a:t>
            </a:r>
          </a:p>
          <a:p>
            <a:pPr fontAlgn="base"/>
            <a:endParaRPr lang="fr-FR" altLang="fr-FR" sz="1000" dirty="0">
              <a:solidFill>
                <a:srgbClr val="3D3E44"/>
              </a:solidFill>
              <a:latin typeface="Century Gothic" panose="020B0502020202020204" pitchFamily="34" charset="0"/>
            </a:endParaRPr>
          </a:p>
          <a:p>
            <a:pPr fontAlgn="base"/>
            <a:r>
              <a:rPr lang="fr-FR" altLang="fr-FR" sz="1000" b="1" u="sng" dirty="0">
                <a:solidFill>
                  <a:srgbClr val="3D3E44"/>
                </a:solidFill>
                <a:latin typeface="Century Gothic" panose="020B0502020202020204" pitchFamily="34" charset="0"/>
              </a:rPr>
              <a:t>A NOTER</a:t>
            </a:r>
          </a:p>
          <a:p>
            <a:pPr fontAlgn="base"/>
            <a:r>
              <a:rPr lang="fr-FR" altLang="fr-FR" sz="1000" i="1" dirty="0">
                <a:solidFill>
                  <a:srgbClr val="3D3E44"/>
                </a:solidFill>
                <a:latin typeface="Century Gothic" panose="020B0502020202020204" pitchFamily="34" charset="0"/>
              </a:rPr>
              <a:t>Il est possible d'avoir plusieurs accompagnateurs, également hors du cadre familial.</a:t>
            </a:r>
          </a:p>
        </p:txBody>
      </p:sp>
      <p:sp>
        <p:nvSpPr>
          <p:cNvPr id="32" name="Rectangle 31">
            <a:extLst>
              <a:ext uri="{FF2B5EF4-FFF2-40B4-BE49-F238E27FC236}">
                <a16:creationId xmlns="" xmlns:a16="http://schemas.microsoft.com/office/drawing/2014/main" id="{0EF72C85-83C0-4649-B2B0-BE92B57FF1B2}"/>
              </a:ext>
            </a:extLst>
          </p:cNvPr>
          <p:cNvSpPr/>
          <p:nvPr/>
        </p:nvSpPr>
        <p:spPr>
          <a:xfrm>
            <a:off x="3564192"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r>
              <a:rPr lang="fr-FR" altLang="fr-FR" sz="1000" i="1" dirty="0">
                <a:solidFill>
                  <a:srgbClr val="3D3E44"/>
                </a:solidFill>
                <a:latin typeface="Century Gothic" panose="020B0502020202020204" pitchFamily="34" charset="0"/>
              </a:rPr>
              <a:t/>
            </a:r>
            <a:br>
              <a:rPr lang="fr-FR" altLang="fr-FR" sz="1000" i="1" dirty="0">
                <a:solidFill>
                  <a:srgbClr val="3D3E44"/>
                </a:solidFill>
                <a:latin typeface="Century Gothic" panose="020B0502020202020204" pitchFamily="34" charset="0"/>
              </a:rPr>
            </a:br>
            <a:r>
              <a:rPr lang="fr-FR" altLang="fr-FR" sz="1000" i="1" dirty="0">
                <a:solidFill>
                  <a:srgbClr val="3D3E44"/>
                </a:solidFill>
                <a:latin typeface="Century Gothic" panose="020B0502020202020204" pitchFamily="34" charset="0"/>
              </a:rPr>
              <a:t/>
            </a:r>
            <a:br>
              <a:rPr lang="fr-FR" altLang="fr-FR" sz="1000" i="1" dirty="0">
                <a:solidFill>
                  <a:srgbClr val="3D3E44"/>
                </a:solidFill>
                <a:latin typeface="Century Gothic" panose="020B0502020202020204" pitchFamily="34" charset="0"/>
              </a:rPr>
            </a:br>
            <a:r>
              <a:rPr lang="fr-FR" altLang="fr-FR" sz="1000" i="1" dirty="0">
                <a:solidFill>
                  <a:srgbClr val="3D3E44"/>
                </a:solidFill>
                <a:latin typeface="Century Gothic" panose="020B0502020202020204" pitchFamily="34" charset="0"/>
              </a:rPr>
              <a:t/>
            </a:r>
            <a:br>
              <a:rPr lang="fr-FR" altLang="fr-FR" sz="1000" i="1" dirty="0">
                <a:solidFill>
                  <a:srgbClr val="3D3E44"/>
                </a:solidFill>
                <a:latin typeface="Century Gothic" panose="020B0502020202020204" pitchFamily="34" charset="0"/>
              </a:rPr>
            </a:br>
            <a:r>
              <a:rPr lang="fr-FR" altLang="fr-FR" sz="1000" i="1" dirty="0">
                <a:solidFill>
                  <a:srgbClr val="3D3E44"/>
                </a:solidFill>
                <a:latin typeface="Century Gothic" panose="020B0502020202020204" pitchFamily="34" charset="0"/>
              </a:rPr>
              <a:t/>
            </a:r>
            <a:br>
              <a:rPr lang="fr-FR" altLang="fr-FR" sz="1000" i="1"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Comme pour le permis B classique, la </a:t>
            </a:r>
            <a:r>
              <a:rPr lang="fr-FR" altLang="fr-FR" sz="1000" b="1" dirty="0">
                <a:solidFill>
                  <a:srgbClr val="3D3E44"/>
                </a:solidFill>
                <a:latin typeface="Century Gothic" panose="020B0502020202020204" pitchFamily="34" charset="0"/>
              </a:rPr>
              <a:t>période probatoire est de 3 ans</a:t>
            </a:r>
            <a:r>
              <a:rPr lang="fr-FR" altLang="fr-FR" sz="1000" dirty="0">
                <a:solidFill>
                  <a:srgbClr val="3D3E44"/>
                </a:solidFill>
                <a:latin typeface="Century Gothic" panose="020B0502020202020204" pitchFamily="34" charset="0"/>
              </a:rPr>
              <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(6 points à l’obtention du permis et 12 points au bout de 3 ans sans infraction)</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L’élève ne bénéficie pas nécessairement de tarifs préférentiels en souscrivant son assurance « jeune conducteur » </a:t>
            </a:r>
            <a:r>
              <a:rPr lang="fr-FR" altLang="fr-FR" sz="1000" i="1" dirty="0">
                <a:solidFill>
                  <a:srgbClr val="3D3E44"/>
                </a:solidFill>
                <a:latin typeface="Century Gothic" panose="020B0502020202020204" pitchFamily="34" charset="0"/>
              </a:rPr>
              <a:t/>
            </a:r>
            <a:br>
              <a:rPr lang="fr-FR" altLang="fr-FR" sz="1000" i="1" dirty="0">
                <a:solidFill>
                  <a:srgbClr val="3D3E44"/>
                </a:solidFill>
                <a:latin typeface="Century Gothic" panose="020B0502020202020204" pitchFamily="34" charset="0"/>
              </a:rPr>
            </a:br>
            <a:r>
              <a:rPr lang="fr-FR" altLang="fr-FR" sz="1000" i="1" dirty="0">
                <a:solidFill>
                  <a:srgbClr val="3D3E44"/>
                </a:solidFill>
                <a:latin typeface="Century Gothic" panose="020B0502020202020204" pitchFamily="34" charset="0"/>
              </a:rPr>
              <a:t/>
            </a:r>
            <a:br>
              <a:rPr lang="fr-FR" altLang="fr-FR" sz="1000" i="1" dirty="0">
                <a:solidFill>
                  <a:srgbClr val="3D3E44"/>
                </a:solidFill>
                <a:latin typeface="Century Gothic" panose="020B0502020202020204" pitchFamily="34" charset="0"/>
              </a:rPr>
            </a:br>
            <a:endParaRPr lang="fr-FR" altLang="fr-FR" sz="1000" i="1" dirty="0">
              <a:solidFill>
                <a:srgbClr val="3D3E44"/>
              </a:solidFill>
              <a:latin typeface="Century Gothic" panose="020B0502020202020204" pitchFamily="34" charset="0"/>
            </a:endParaRPr>
          </a:p>
        </p:txBody>
      </p:sp>
      <p:sp>
        <p:nvSpPr>
          <p:cNvPr id="17" name="Rectangle 16">
            <a:extLst>
              <a:ext uri="{FF2B5EF4-FFF2-40B4-BE49-F238E27FC236}">
                <a16:creationId xmlns="" xmlns:a16="http://schemas.microsoft.com/office/drawing/2014/main" id="{317805CC-9552-4904-BAD4-739B9DBD8980}"/>
              </a:ext>
            </a:extLst>
          </p:cNvPr>
          <p:cNvSpPr/>
          <p:nvPr/>
        </p:nvSpPr>
        <p:spPr>
          <a:xfrm>
            <a:off x="1090830"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CONDITIONS POUR L’ACCOMPAGNATEUR</a:t>
            </a:r>
          </a:p>
        </p:txBody>
      </p:sp>
      <p:sp>
        <p:nvSpPr>
          <p:cNvPr id="33" name="Rectangle 32">
            <a:extLst>
              <a:ext uri="{FF2B5EF4-FFF2-40B4-BE49-F238E27FC236}">
                <a16:creationId xmlns="" xmlns:a16="http://schemas.microsoft.com/office/drawing/2014/main" id="{4052276E-647E-4CDD-9F36-984D10D11F60}"/>
              </a:ext>
            </a:extLst>
          </p:cNvPr>
          <p:cNvSpPr/>
          <p:nvPr/>
        </p:nvSpPr>
        <p:spPr>
          <a:xfrm>
            <a:off x="3564192"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INFOS</a:t>
            </a:r>
            <a:br>
              <a:rPr lang="fr-FR" altLang="fr-FR" sz="900" b="1" dirty="0">
                <a:latin typeface="Century Gothic" panose="020B0502020202020204" pitchFamily="34" charset="0"/>
              </a:rPr>
            </a:br>
            <a:r>
              <a:rPr lang="fr-FR" altLang="fr-FR" sz="900" b="1" dirty="0">
                <a:latin typeface="Century Gothic" panose="020B0502020202020204" pitchFamily="34" charset="0"/>
              </a:rPr>
              <a:t>COMPLÉMENTAIRES</a:t>
            </a:r>
          </a:p>
        </p:txBody>
      </p:sp>
    </p:spTree>
    <p:extLst>
      <p:ext uri="{BB962C8B-B14F-4D97-AF65-F5344CB8AC3E}">
        <p14:creationId xmlns:p14="http://schemas.microsoft.com/office/powerpoint/2010/main" val="1505475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oneTexte 43">
            <a:extLst>
              <a:ext uri="{FF2B5EF4-FFF2-40B4-BE49-F238E27FC236}">
                <a16:creationId xmlns="" xmlns:a16="http://schemas.microsoft.com/office/drawing/2014/main" id="{0D19E9A2-07CE-41AC-B038-D67156A90809}"/>
              </a:ext>
            </a:extLst>
          </p:cNvPr>
          <p:cNvSpPr txBox="1"/>
          <p:nvPr/>
        </p:nvSpPr>
        <p:spPr>
          <a:xfrm>
            <a:off x="4608706" y="1313239"/>
            <a:ext cx="3908417" cy="577081"/>
          </a:xfrm>
          <a:prstGeom prst="rect">
            <a:avLst/>
          </a:prstGeom>
          <a:noFill/>
          <a:ln>
            <a:solidFill>
              <a:srgbClr val="2D2D2D"/>
            </a:solidFill>
          </a:ln>
        </p:spPr>
        <p:txBody>
          <a:bodyPr wrap="square" numCol="1" rtlCol="0">
            <a:spAutoFit/>
          </a:bodyPr>
          <a:lstStyle/>
          <a:p>
            <a:pPr defTabSz="342900"/>
            <a:r>
              <a:rPr lang="fr-FR" altLang="fr-FR" dirty="0" smtClean="0">
                <a:solidFill>
                  <a:srgbClr val="D0363B"/>
                </a:solidFill>
                <a:latin typeface="Century Gothic" panose="020B0502020202020204" pitchFamily="34" charset="0"/>
              </a:rPr>
              <a:t>CER WILSON CONDUITE</a:t>
            </a:r>
            <a:endParaRPr lang="fr-FR" altLang="fr-FR" dirty="0">
              <a:solidFill>
                <a:srgbClr val="D0363B"/>
              </a:solidFill>
              <a:latin typeface="Century Gothic" panose="020B0502020202020204" pitchFamily="34" charset="0"/>
            </a:endParaRPr>
          </a:p>
          <a:p>
            <a:pPr defTabSz="342900"/>
            <a:r>
              <a:rPr lang="fr-FR" altLang="fr-FR" sz="1350" dirty="0" smtClean="0">
                <a:solidFill>
                  <a:prstClr val="black"/>
                </a:solidFill>
                <a:latin typeface="Century Gothic" panose="020B0502020202020204" pitchFamily="34" charset="0"/>
              </a:rPr>
              <a:t>394, Bd Président Wilson 33000 BORDEAUX</a:t>
            </a:r>
            <a:endParaRPr lang="fr-FR" altLang="fr-FR" sz="1350" dirty="0">
              <a:solidFill>
                <a:prstClr val="black"/>
              </a:solidFill>
              <a:latin typeface="Century Gothic" panose="020B0502020202020204" pitchFamily="34" charset="0"/>
            </a:endParaRPr>
          </a:p>
        </p:txBody>
      </p:sp>
      <p:sp>
        <p:nvSpPr>
          <p:cNvPr id="48" name="Rectangle : avec coins arrondis en diagonale 47">
            <a:extLst>
              <a:ext uri="{FF2B5EF4-FFF2-40B4-BE49-F238E27FC236}">
                <a16:creationId xmlns="" xmlns:a16="http://schemas.microsoft.com/office/drawing/2014/main" id="{FCD7685B-B614-4555-90F7-03F89213494A}"/>
              </a:ext>
            </a:extLst>
          </p:cNvPr>
          <p:cNvSpPr/>
          <p:nvPr/>
        </p:nvSpPr>
        <p:spPr>
          <a:xfrm>
            <a:off x="374798" y="2091781"/>
            <a:ext cx="2416708"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	HORAIRES DES</a:t>
            </a:r>
            <a:br>
              <a:rPr lang="fr-FR" altLang="fr-FR" sz="1050" dirty="0">
                <a:solidFill>
                  <a:prstClr val="black"/>
                </a:solidFill>
                <a:latin typeface="Century Gothic" panose="020B0502020202020204" pitchFamily="34" charset="0"/>
              </a:rPr>
            </a:br>
            <a:r>
              <a:rPr lang="fr-FR" altLang="fr-FR" sz="1050" dirty="0">
                <a:solidFill>
                  <a:prstClr val="black"/>
                </a:solidFill>
                <a:latin typeface="Century Gothic" panose="020B0502020202020204" pitchFamily="34" charset="0"/>
              </a:rPr>
              <a:t>	</a:t>
            </a:r>
            <a:r>
              <a:rPr lang="fr-FR" altLang="fr-FR" sz="1050" b="1" dirty="0">
                <a:solidFill>
                  <a:prstClr val="black"/>
                </a:solidFill>
                <a:latin typeface="Century Gothic" panose="020B0502020202020204" pitchFamily="34" charset="0"/>
              </a:rPr>
              <a:t>COURS DE CODE</a:t>
            </a:r>
          </a:p>
        </p:txBody>
      </p:sp>
      <p:sp>
        <p:nvSpPr>
          <p:cNvPr id="51" name="Rectangle : avec coins arrondis en diagonale 50">
            <a:extLst>
              <a:ext uri="{FF2B5EF4-FFF2-40B4-BE49-F238E27FC236}">
                <a16:creationId xmlns="" xmlns:a16="http://schemas.microsoft.com/office/drawing/2014/main" id="{DB515F97-67CC-465E-B237-A8B4E1984C3E}"/>
              </a:ext>
            </a:extLst>
          </p:cNvPr>
          <p:cNvSpPr/>
          <p:nvPr/>
        </p:nvSpPr>
        <p:spPr>
          <a:xfrm>
            <a:off x="5987844" y="2085440"/>
            <a:ext cx="2611070"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COURS DE CONDUITE</a:t>
            </a:r>
          </a:p>
        </p:txBody>
      </p:sp>
      <p:sp>
        <p:nvSpPr>
          <p:cNvPr id="54" name="ZoneTexte 53">
            <a:extLst>
              <a:ext uri="{FF2B5EF4-FFF2-40B4-BE49-F238E27FC236}">
                <a16:creationId xmlns="" xmlns:a16="http://schemas.microsoft.com/office/drawing/2014/main" id="{C4984F06-DBC1-4207-8C36-94C92F504674}"/>
              </a:ext>
            </a:extLst>
          </p:cNvPr>
          <p:cNvSpPr txBox="1"/>
          <p:nvPr/>
        </p:nvSpPr>
        <p:spPr>
          <a:xfrm>
            <a:off x="384245" y="3240900"/>
            <a:ext cx="3007454" cy="1754326"/>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endParaRPr lang="fr-FR" altLang="fr-FR" sz="900" dirty="0">
              <a:solidFill>
                <a:srgbClr val="D0363B"/>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                             17h00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1200" dirty="0" smtClean="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smtClean="0">
                <a:solidFill>
                  <a:srgbClr val="D0363B"/>
                </a:solidFill>
                <a:latin typeface="Century Gothic" panose="020B0502020202020204" pitchFamily="34" charset="0"/>
              </a:rPr>
              <a:t>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endParaRPr lang="fr-FR" altLang="fr-FR" sz="900" dirty="0">
              <a:solidFill>
                <a:prstClr val="black"/>
              </a:solidFill>
              <a:latin typeface="Century Gothic" panose="020B0502020202020204" pitchFamily="34" charset="0"/>
            </a:endParaRPr>
          </a:p>
        </p:txBody>
      </p:sp>
      <p:cxnSp>
        <p:nvCxnSpPr>
          <p:cNvPr id="55" name="Connecteur droit 54">
            <a:extLst>
              <a:ext uri="{FF2B5EF4-FFF2-40B4-BE49-F238E27FC236}">
                <a16:creationId xmlns="" xmlns:a16="http://schemas.microsoft.com/office/drawing/2014/main" id="{E077BE90-DA48-4295-89EA-5389481EBEC1}"/>
              </a:ext>
            </a:extLst>
          </p:cNvPr>
          <p:cNvCxnSpPr>
            <a:cxnSpLocks/>
          </p:cNvCxnSpPr>
          <p:nvPr/>
        </p:nvCxnSpPr>
        <p:spPr>
          <a:xfrm>
            <a:off x="2985149" y="3157860"/>
            <a:ext cx="0" cy="2171468"/>
          </a:xfrm>
          <a:prstGeom prst="line">
            <a:avLst/>
          </a:prstGeom>
        </p:spPr>
        <p:style>
          <a:lnRef idx="1">
            <a:schemeClr val="dk1"/>
          </a:lnRef>
          <a:fillRef idx="0">
            <a:schemeClr val="dk1"/>
          </a:fillRef>
          <a:effectRef idx="0">
            <a:schemeClr val="dk1"/>
          </a:effectRef>
          <a:fontRef idx="minor">
            <a:schemeClr val="tx1"/>
          </a:fontRef>
        </p:style>
      </p:cxnSp>
      <p:sp>
        <p:nvSpPr>
          <p:cNvPr id="58" name="ZoneTexte 57">
            <a:extLst>
              <a:ext uri="{FF2B5EF4-FFF2-40B4-BE49-F238E27FC236}">
                <a16:creationId xmlns="" xmlns:a16="http://schemas.microsoft.com/office/drawing/2014/main" id="{F8D326C1-89E2-46DF-B7C5-0EFA6E1559D4}"/>
              </a:ext>
            </a:extLst>
          </p:cNvPr>
          <p:cNvSpPr txBox="1"/>
          <p:nvPr/>
        </p:nvSpPr>
        <p:spPr>
          <a:xfrm>
            <a:off x="934929" y="2862152"/>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59" name="ZoneTexte 58">
            <a:extLst>
              <a:ext uri="{FF2B5EF4-FFF2-40B4-BE49-F238E27FC236}">
                <a16:creationId xmlns="" xmlns:a16="http://schemas.microsoft.com/office/drawing/2014/main" id="{EC26C872-628E-47D2-B1BD-F86E3A07D092}"/>
              </a:ext>
            </a:extLst>
          </p:cNvPr>
          <p:cNvSpPr txBox="1"/>
          <p:nvPr/>
        </p:nvSpPr>
        <p:spPr>
          <a:xfrm>
            <a:off x="1765954" y="2862152"/>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60" name="ZoneTexte 59">
            <a:extLst>
              <a:ext uri="{FF2B5EF4-FFF2-40B4-BE49-F238E27FC236}">
                <a16:creationId xmlns="" xmlns:a16="http://schemas.microsoft.com/office/drawing/2014/main" id="{1CBEA863-8AAC-4E96-99EE-0A7A36BD32E6}"/>
              </a:ext>
            </a:extLst>
          </p:cNvPr>
          <p:cNvSpPr txBox="1"/>
          <p:nvPr/>
        </p:nvSpPr>
        <p:spPr>
          <a:xfrm>
            <a:off x="6027718" y="3228354"/>
            <a:ext cx="2694956" cy="1754326"/>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smtClean="0">
                <a:solidFill>
                  <a:srgbClr val="D0363B"/>
                </a:solidFill>
                <a:latin typeface="Century Gothic" panose="020B0502020202020204" pitchFamily="34" charset="0"/>
              </a:rPr>
              <a:t>08h00 </a:t>
            </a:r>
            <a:r>
              <a:rPr lang="fr-FR" altLang="fr-FR" sz="900" dirty="0">
                <a:solidFill>
                  <a:srgbClr val="D0363B"/>
                </a:solidFill>
                <a:latin typeface="Century Gothic" panose="020B0502020202020204" pitchFamily="34" charset="0"/>
              </a:rPr>
              <a:t>– 12h00       </a:t>
            </a:r>
            <a:r>
              <a:rPr lang="fr-FR" altLang="fr-FR" sz="900" dirty="0" smtClean="0">
                <a:solidFill>
                  <a:srgbClr val="D0363B"/>
                </a:solidFill>
                <a:latin typeface="Century Gothic" panose="020B0502020202020204" pitchFamily="34" charset="0"/>
              </a:rPr>
              <a:t>13h00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17h00 </a:t>
            </a:r>
            <a:endParaRPr lang="fr-FR" altLang="fr-FR" sz="900" dirty="0">
              <a:solidFill>
                <a:srgbClr val="D0363B"/>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smtClean="0">
                <a:solidFill>
                  <a:srgbClr val="D0363B"/>
                </a:solidFill>
                <a:latin typeface="Century Gothic" panose="020B0502020202020204" pitchFamily="34" charset="0"/>
              </a:rPr>
              <a:t>08h00 </a:t>
            </a:r>
            <a:r>
              <a:rPr lang="fr-FR" altLang="fr-FR" sz="900" dirty="0">
                <a:solidFill>
                  <a:srgbClr val="D0363B"/>
                </a:solidFill>
                <a:latin typeface="Century Gothic" panose="020B0502020202020204" pitchFamily="34" charset="0"/>
              </a:rPr>
              <a:t>– 12h00       </a:t>
            </a:r>
            <a:r>
              <a:rPr lang="fr-FR" altLang="fr-FR" sz="900" dirty="0" smtClean="0">
                <a:solidFill>
                  <a:srgbClr val="D0363B"/>
                </a:solidFill>
                <a:latin typeface="Century Gothic" panose="020B0502020202020204" pitchFamily="34" charset="0"/>
              </a:rPr>
              <a:t>13h00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17h00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1200" dirty="0" smtClean="0">
                <a:solidFill>
                  <a:prstClr val="black"/>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08h00 </a:t>
            </a:r>
            <a:r>
              <a:rPr lang="fr-FR" altLang="fr-FR" sz="900" dirty="0">
                <a:solidFill>
                  <a:srgbClr val="D0363B"/>
                </a:solidFill>
                <a:latin typeface="Century Gothic" panose="020B0502020202020204" pitchFamily="34" charset="0"/>
              </a:rPr>
              <a:t>– 12h00       </a:t>
            </a:r>
            <a:r>
              <a:rPr lang="fr-FR" altLang="fr-FR" sz="900" dirty="0" smtClean="0">
                <a:solidFill>
                  <a:srgbClr val="D0363B"/>
                </a:solidFill>
                <a:latin typeface="Century Gothic" panose="020B0502020202020204" pitchFamily="34" charset="0"/>
              </a:rPr>
              <a:t>13h00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17h00</a:t>
            </a:r>
            <a:r>
              <a:rPr lang="fr-FR" altLang="fr-FR" sz="1200" dirty="0" smtClean="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1200" dirty="0" smtClean="0">
                <a:solidFill>
                  <a:prstClr val="black"/>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08h00 </a:t>
            </a:r>
            <a:r>
              <a:rPr lang="fr-FR" altLang="fr-FR" sz="900" dirty="0">
                <a:solidFill>
                  <a:srgbClr val="D0363B"/>
                </a:solidFill>
                <a:latin typeface="Century Gothic" panose="020B0502020202020204" pitchFamily="34" charset="0"/>
              </a:rPr>
              <a:t>– 12h00        </a:t>
            </a:r>
            <a:r>
              <a:rPr lang="fr-FR" altLang="fr-FR" sz="900" dirty="0" smtClean="0">
                <a:solidFill>
                  <a:srgbClr val="D0363B"/>
                </a:solidFill>
                <a:latin typeface="Century Gothic" panose="020B0502020202020204" pitchFamily="34" charset="0"/>
              </a:rPr>
              <a:t>13h00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17h00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08h00 </a:t>
            </a:r>
            <a:r>
              <a:rPr lang="fr-FR" altLang="fr-FR" sz="900" dirty="0">
                <a:solidFill>
                  <a:srgbClr val="D0363B"/>
                </a:solidFill>
                <a:latin typeface="Century Gothic" panose="020B0502020202020204" pitchFamily="34" charset="0"/>
              </a:rPr>
              <a:t>– 12h00       </a:t>
            </a:r>
            <a:r>
              <a:rPr lang="fr-FR" altLang="fr-FR" sz="900" dirty="0" smtClean="0">
                <a:solidFill>
                  <a:srgbClr val="D0363B"/>
                </a:solidFill>
                <a:latin typeface="Century Gothic" panose="020B0502020202020204" pitchFamily="34" charset="0"/>
              </a:rPr>
              <a:t>13h00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17h00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1200" dirty="0" smtClean="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08h00 </a:t>
            </a:r>
            <a:r>
              <a:rPr lang="fr-FR" altLang="fr-FR" sz="900" dirty="0">
                <a:solidFill>
                  <a:srgbClr val="D0363B"/>
                </a:solidFill>
                <a:latin typeface="Century Gothic" panose="020B0502020202020204" pitchFamily="34" charset="0"/>
              </a:rPr>
              <a:t>– 12h00       </a:t>
            </a:r>
            <a:r>
              <a:rPr lang="fr-FR" altLang="fr-FR" sz="900" dirty="0" smtClean="0">
                <a:solidFill>
                  <a:srgbClr val="D0363B"/>
                </a:solidFill>
                <a:latin typeface="Century Gothic" panose="020B0502020202020204" pitchFamily="34" charset="0"/>
              </a:rPr>
              <a:t>13h00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17h00 </a:t>
            </a:r>
            <a:endParaRPr lang="fr-FR" altLang="fr-FR" sz="900" dirty="0">
              <a:solidFill>
                <a:prstClr val="black"/>
              </a:solidFill>
              <a:latin typeface="Century Gothic" panose="020B0502020202020204" pitchFamily="34" charset="0"/>
            </a:endParaRPr>
          </a:p>
        </p:txBody>
      </p:sp>
      <p:sp>
        <p:nvSpPr>
          <p:cNvPr id="61" name="ZoneTexte 60">
            <a:extLst>
              <a:ext uri="{FF2B5EF4-FFF2-40B4-BE49-F238E27FC236}">
                <a16:creationId xmlns="" xmlns:a16="http://schemas.microsoft.com/office/drawing/2014/main" id="{12721AB2-F5D4-4E63-A1BF-40281803E736}"/>
              </a:ext>
            </a:extLst>
          </p:cNvPr>
          <p:cNvSpPr txBox="1"/>
          <p:nvPr/>
        </p:nvSpPr>
        <p:spPr>
          <a:xfrm>
            <a:off x="6635778" y="2860803"/>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62" name="ZoneTexte 61">
            <a:extLst>
              <a:ext uri="{FF2B5EF4-FFF2-40B4-BE49-F238E27FC236}">
                <a16:creationId xmlns="" xmlns:a16="http://schemas.microsoft.com/office/drawing/2014/main" id="{9B3175DB-C5AF-4677-914D-BCDAE94DD208}"/>
              </a:ext>
            </a:extLst>
          </p:cNvPr>
          <p:cNvSpPr txBox="1"/>
          <p:nvPr/>
        </p:nvSpPr>
        <p:spPr>
          <a:xfrm>
            <a:off x="7491571" y="2868920"/>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pic>
        <p:nvPicPr>
          <p:cNvPr id="65" name="Image 64">
            <a:extLst>
              <a:ext uri="{FF2B5EF4-FFF2-40B4-BE49-F238E27FC236}">
                <a16:creationId xmlns="" xmlns:a16="http://schemas.microsoft.com/office/drawing/2014/main" id="{3AE5FE52-6330-4EAC-A804-318CE096F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4" y="2196087"/>
            <a:ext cx="444619" cy="444619"/>
          </a:xfrm>
          <a:prstGeom prst="rect">
            <a:avLst/>
          </a:prstGeom>
        </p:spPr>
      </p:pic>
      <p:pic>
        <p:nvPicPr>
          <p:cNvPr id="67" name="Image 66">
            <a:extLst>
              <a:ext uri="{FF2B5EF4-FFF2-40B4-BE49-F238E27FC236}">
                <a16:creationId xmlns="" xmlns:a16="http://schemas.microsoft.com/office/drawing/2014/main" id="{BEDC6A55-34F2-4396-90CD-61E9873E0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604" y="2176921"/>
            <a:ext cx="458768" cy="458401"/>
          </a:xfrm>
          <a:prstGeom prst="rect">
            <a:avLst/>
          </a:prstGeom>
        </p:spPr>
      </p:pic>
      <p:sp>
        <p:nvSpPr>
          <p:cNvPr id="16" name="Rectangle : avec coins arrondis en diagonale 47">
            <a:extLst>
              <a:ext uri="{FF2B5EF4-FFF2-40B4-BE49-F238E27FC236}">
                <a16:creationId xmlns="" xmlns:a16="http://schemas.microsoft.com/office/drawing/2014/main" id="{FCD7685B-B614-4555-90F7-03F89213494A}"/>
              </a:ext>
            </a:extLst>
          </p:cNvPr>
          <p:cNvSpPr/>
          <p:nvPr/>
        </p:nvSpPr>
        <p:spPr>
          <a:xfrm>
            <a:off x="3104741" y="2069875"/>
            <a:ext cx="2664405"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TESTS DE CODE</a:t>
            </a:r>
          </a:p>
        </p:txBody>
      </p:sp>
      <p:sp>
        <p:nvSpPr>
          <p:cNvPr id="17" name="ZoneTexte 16">
            <a:extLst>
              <a:ext uri="{FF2B5EF4-FFF2-40B4-BE49-F238E27FC236}">
                <a16:creationId xmlns="" xmlns:a16="http://schemas.microsoft.com/office/drawing/2014/main" id="{C4984F06-DBC1-4207-8C36-94C92F504674}"/>
              </a:ext>
            </a:extLst>
          </p:cNvPr>
          <p:cNvSpPr txBox="1"/>
          <p:nvPr/>
        </p:nvSpPr>
        <p:spPr>
          <a:xfrm>
            <a:off x="3223079" y="3245017"/>
            <a:ext cx="2600420" cy="1754326"/>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smtClean="0">
                <a:solidFill>
                  <a:srgbClr val="D0363B"/>
                </a:solidFill>
                <a:latin typeface="Century Gothic" panose="020B0502020202020204" pitchFamily="34" charset="0"/>
              </a:rPr>
              <a:t>                              17h00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19h00 </a:t>
            </a:r>
            <a:endParaRPr lang="fr-FR" altLang="fr-FR" sz="900" dirty="0">
              <a:solidFill>
                <a:srgbClr val="D0363B"/>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                             17h00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                              17h00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19h00</a:t>
            </a:r>
            <a:r>
              <a:rPr lang="fr-FR" altLang="fr-FR" sz="1200" dirty="0" smtClean="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                              17h00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                              17h00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                               17h00 </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19h00 </a:t>
            </a:r>
            <a:endParaRPr lang="fr-FR" altLang="fr-FR" sz="900" dirty="0">
              <a:solidFill>
                <a:prstClr val="black"/>
              </a:solidFill>
              <a:latin typeface="Century Gothic" panose="020B0502020202020204" pitchFamily="34" charset="0"/>
            </a:endParaRPr>
          </a:p>
        </p:txBody>
      </p:sp>
      <p:cxnSp>
        <p:nvCxnSpPr>
          <p:cNvPr id="18" name="Connecteur droit 17">
            <a:extLst>
              <a:ext uri="{FF2B5EF4-FFF2-40B4-BE49-F238E27FC236}">
                <a16:creationId xmlns="" xmlns:a16="http://schemas.microsoft.com/office/drawing/2014/main" id="{E077BE90-DA48-4295-89EA-5389481EBEC1}"/>
              </a:ext>
            </a:extLst>
          </p:cNvPr>
          <p:cNvCxnSpPr>
            <a:cxnSpLocks/>
          </p:cNvCxnSpPr>
          <p:nvPr/>
        </p:nvCxnSpPr>
        <p:spPr>
          <a:xfrm>
            <a:off x="5849268" y="3188920"/>
            <a:ext cx="0" cy="2171468"/>
          </a:xfrm>
          <a:prstGeom prst="line">
            <a:avLst/>
          </a:prstGeom>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 xmlns:a16="http://schemas.microsoft.com/office/drawing/2014/main" id="{F8D326C1-89E2-46DF-B7C5-0EFA6E1559D4}"/>
              </a:ext>
            </a:extLst>
          </p:cNvPr>
          <p:cNvSpPr txBox="1"/>
          <p:nvPr/>
        </p:nvSpPr>
        <p:spPr>
          <a:xfrm>
            <a:off x="3663217" y="2865501"/>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20" name="ZoneTexte 19">
            <a:extLst>
              <a:ext uri="{FF2B5EF4-FFF2-40B4-BE49-F238E27FC236}">
                <a16:creationId xmlns="" xmlns:a16="http://schemas.microsoft.com/office/drawing/2014/main" id="{EC26C872-628E-47D2-B1BD-F86E3A07D092}"/>
              </a:ext>
            </a:extLst>
          </p:cNvPr>
          <p:cNvSpPr txBox="1"/>
          <p:nvPr/>
        </p:nvSpPr>
        <p:spPr>
          <a:xfrm>
            <a:off x="4663540" y="2860804"/>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22" name="ZoneTexte 21">
            <a:extLst>
              <a:ext uri="{FF2B5EF4-FFF2-40B4-BE49-F238E27FC236}">
                <a16:creationId xmlns="" xmlns:a16="http://schemas.microsoft.com/office/drawing/2014/main" id="{CDC34E6B-304D-47D7-8AF9-4BC6CF90058B}"/>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1.4 DU LABEL DE L’ETAT</a:t>
            </a:r>
          </a:p>
        </p:txBody>
      </p:sp>
      <p:pic>
        <p:nvPicPr>
          <p:cNvPr id="23" name="Image 22">
            <a:extLst>
              <a:ext uri="{FF2B5EF4-FFF2-40B4-BE49-F238E27FC236}">
                <a16:creationId xmlns="" xmlns:a16="http://schemas.microsoft.com/office/drawing/2014/main" id="{03B935B0-45A8-4588-AD7A-063881508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769" y="2170920"/>
            <a:ext cx="458768" cy="458401"/>
          </a:xfrm>
          <a:prstGeom prst="rect">
            <a:avLst/>
          </a:prstGeom>
        </p:spPr>
      </p:pic>
      <p:sp>
        <p:nvSpPr>
          <p:cNvPr id="21" name="ZoneTexte 20">
            <a:extLst>
              <a:ext uri="{FF2B5EF4-FFF2-40B4-BE49-F238E27FC236}">
                <a16:creationId xmlns="" xmlns:a16="http://schemas.microsoft.com/office/drawing/2014/main" id="{78A7AA0C-AD70-40C2-8F0C-05A35DCC159B}"/>
              </a:ext>
            </a:extLst>
          </p:cNvPr>
          <p:cNvSpPr txBox="1"/>
          <p:nvPr/>
        </p:nvSpPr>
        <p:spPr>
          <a:xfrm>
            <a:off x="2221576" y="2189211"/>
            <a:ext cx="266707" cy="371452"/>
          </a:xfrm>
          <a:prstGeom prst="rect">
            <a:avLst/>
          </a:prstGeom>
          <a:noFill/>
        </p:spPr>
        <p:txBody>
          <a:bodyPr wrap="square" numCol="1" rtlCol="0">
            <a:spAutoFit/>
          </a:bodyPr>
          <a:lstStyle/>
          <a:p>
            <a:r>
              <a:rPr lang="fr-FR" altLang="fr-FR" dirty="0">
                <a:latin typeface="Century Gothic" panose="020B0502020202020204" pitchFamily="34" charset="0"/>
              </a:rPr>
              <a:t>*</a:t>
            </a:r>
            <a:endParaRPr lang="fr-FR" altLang="fr-FR" dirty="0"/>
          </a:p>
        </p:txBody>
      </p:sp>
      <p:sp>
        <p:nvSpPr>
          <p:cNvPr id="24" name="ZoneTexte 23">
            <a:extLst>
              <a:ext uri="{FF2B5EF4-FFF2-40B4-BE49-F238E27FC236}">
                <a16:creationId xmlns="" xmlns:a16="http://schemas.microsoft.com/office/drawing/2014/main" id="{24C43BB9-C1A4-4881-B3DA-136A44C052CB}"/>
              </a:ext>
            </a:extLst>
          </p:cNvPr>
          <p:cNvSpPr txBox="1"/>
          <p:nvPr/>
        </p:nvSpPr>
        <p:spPr>
          <a:xfrm>
            <a:off x="934929" y="5456669"/>
            <a:ext cx="7068425" cy="477054"/>
          </a:xfrm>
          <a:prstGeom prst="rect">
            <a:avLst/>
          </a:prstGeom>
          <a:noFill/>
        </p:spPr>
        <p:txBody>
          <a:bodyPr wrap="square" numCol="1" rtlCol="0">
            <a:spAutoFit/>
          </a:bodyPr>
          <a:lstStyle/>
          <a:p>
            <a:pPr algn="ctr"/>
            <a:r>
              <a:rPr lang="fr-FR" altLang="fr-FR" sz="1400" dirty="0">
                <a:latin typeface="Century Gothic" panose="020B0502020202020204" pitchFamily="34" charset="0"/>
              </a:rPr>
              <a:t>*</a:t>
            </a:r>
            <a:r>
              <a:rPr lang="fr-FR" altLang="fr-FR" sz="1100" b="1" dirty="0">
                <a:latin typeface="Century Gothic" panose="020B0502020202020204" pitchFamily="34" charset="0"/>
              </a:rPr>
              <a:t>Les cours de code sont </a:t>
            </a:r>
            <a:r>
              <a:rPr lang="fr-FR" altLang="fr-FR" sz="1100" b="1" dirty="0">
                <a:solidFill>
                  <a:prstClr val="black"/>
                </a:solidFill>
                <a:latin typeface="Century Gothic" panose="020B0502020202020204" pitchFamily="34" charset="0"/>
              </a:rPr>
              <a:t>dispensés en présentiel par des enseignants de la conduite et de la sécurité routière titulaires d’une autorisation d’enseigner en cours de validité. </a:t>
            </a:r>
            <a:endParaRPr lang="fr-FR" altLang="fr-FR" sz="1400" b="1" dirty="0">
              <a:latin typeface="Century Gothic" panose="020B0502020202020204" pitchFamily="34" charset="0"/>
            </a:endParaRPr>
          </a:p>
        </p:txBody>
      </p:sp>
      <p:sp>
        <p:nvSpPr>
          <p:cNvPr id="25" name="Titre 1">
            <a:extLst>
              <a:ext uri="{FF2B5EF4-FFF2-40B4-BE49-F238E27FC236}">
                <a16:creationId xmlns="" xmlns:a16="http://schemas.microsoft.com/office/drawing/2014/main" id="{8E17221F-2F97-4158-8E56-2CEB856925DC}"/>
              </a:ext>
            </a:extLst>
          </p:cNvPr>
          <p:cNvSpPr txBox="1">
            <a:spLocks/>
          </p:cNvSpPr>
          <p:nvPr/>
        </p:nvSpPr>
        <p:spPr>
          <a:xfrm>
            <a:off x="241564" y="6488700"/>
            <a:ext cx="4635539" cy="236712"/>
          </a:xfrm>
          <a:prstGeom prst="rect">
            <a:avLst/>
          </a:prstGeom>
        </p:spPr>
        <p:txBody>
          <a:bodyPr vert="horz" lIns="91440" tIns="45720" rIns="91440" bIns="45720" numCol="1" rtlCol="0" anchor="b">
            <a:normAutofit fontScale="92500" lnSpcReduction="10000"/>
          </a:bodyPr>
          <a:lstStyle>
            <a:lvl1pPr algn="ctr" defTabSz="914400" rtl="0" eaLnBrk="1" latinLnBrk="0" hangingPunct="1">
              <a:lnSpc>
                <a:spcPct val="90000"/>
              </a:lnSpc>
              <a:spcBef>
                <a:spcPct val="0"/>
              </a:spcBef>
              <a:buNone/>
              <a:defRPr sz="5000" kern="1200" cap="all" baseline="0">
                <a:solidFill>
                  <a:srgbClr val="D0363B"/>
                </a:solidFill>
                <a:latin typeface="+mj-lt"/>
                <a:ea typeface="+mj-ea"/>
                <a:cs typeface="+mj-cs"/>
              </a:defRPr>
            </a:lvl1pPr>
          </a:lstStyle>
          <a:p>
            <a:pPr algn="l"/>
            <a:r>
              <a:rPr lang="fr-FR" altLang="fr-FR" sz="1200" dirty="0" smtClean="0">
                <a:latin typeface="Century Gothic" panose="020B0502020202020204" pitchFamily="34" charset="0"/>
              </a:rPr>
              <a:t>Cer WILSON CONDUITE</a:t>
            </a:r>
            <a:endParaRPr lang="fr-FR" altLang="fr-FR" sz="1200" dirty="0">
              <a:latin typeface="Century Gothic" panose="020B0502020202020204" pitchFamily="34" charset="0"/>
            </a:endParaRPr>
          </a:p>
        </p:txBody>
      </p:sp>
    </p:spTree>
    <p:extLst>
      <p:ext uri="{BB962C8B-B14F-4D97-AF65-F5344CB8AC3E}">
        <p14:creationId xmlns:p14="http://schemas.microsoft.com/office/powerpoint/2010/main" val="402087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56012" y="1726164"/>
            <a:ext cx="7889185" cy="4157801"/>
          </a:xfrm>
        </p:spPr>
        <p:txBody>
          <a:bodyPr numCol="1">
            <a:normAutofit/>
          </a:bodyPr>
          <a:lstStyle/>
          <a:p>
            <a:pPr marL="0" indent="0" algn="just">
              <a:lnSpc>
                <a:spcPct val="100000"/>
              </a:lnSpc>
              <a:buNone/>
            </a:pPr>
            <a:r>
              <a:rPr lang="fr-FR" altLang="fr-FR" sz="2000" dirty="0">
                <a:latin typeface="Century Gothic" panose="020B0502020202020204" pitchFamily="34" charset="0"/>
              </a:rPr>
              <a:t>L’association des </a:t>
            </a:r>
            <a:r>
              <a:rPr lang="fr-FR" altLang="fr-FR" sz="2000" dirty="0">
                <a:solidFill>
                  <a:srgbClr val="D0363B"/>
                </a:solidFill>
                <a:latin typeface="Century Gothic" panose="020B0502020202020204" pitchFamily="34" charset="0"/>
              </a:rPr>
              <a:t>Centres d’Education Routière</a:t>
            </a:r>
            <a:r>
              <a:rPr lang="fr-FR" altLang="fr-FR" sz="2000" dirty="0">
                <a:latin typeface="Century Gothic" panose="020B0502020202020204" pitchFamily="34" charset="0"/>
              </a:rPr>
              <a:t>, forte de plus de </a:t>
            </a:r>
            <a:r>
              <a:rPr lang="fr-FR" altLang="fr-FR" sz="2000" dirty="0">
                <a:solidFill>
                  <a:srgbClr val="D0363B"/>
                </a:solidFill>
                <a:latin typeface="Century Gothic" panose="020B0502020202020204" pitchFamily="34" charset="0"/>
              </a:rPr>
              <a:t>550</a:t>
            </a:r>
            <a:r>
              <a:rPr lang="fr-FR" altLang="fr-FR" sz="2000" dirty="0">
                <a:latin typeface="Century Gothic" panose="020B0502020202020204" pitchFamily="34" charset="0"/>
              </a:rPr>
              <a:t> enseignes réparties sur l’ensemble du territoire français, est un réseau d’écoles de conduite, créé en </a:t>
            </a:r>
            <a:r>
              <a:rPr lang="fr-FR" altLang="fr-FR" sz="2000" u="sng" dirty="0">
                <a:solidFill>
                  <a:srgbClr val="D0363B"/>
                </a:solidFill>
                <a:latin typeface="Century Gothic" panose="020B0502020202020204" pitchFamily="34" charset="0"/>
              </a:rPr>
              <a:t>1983</a:t>
            </a:r>
            <a:r>
              <a:rPr lang="fr-FR" altLang="fr-FR" sz="2000" dirty="0">
                <a:latin typeface="Century Gothic" panose="020B0502020202020204" pitchFamily="34" charset="0"/>
              </a:rPr>
              <a:t> et regroupant des professionnels dont le premier métier est de </a:t>
            </a:r>
            <a:r>
              <a:rPr lang="fr-FR" altLang="fr-FR" sz="2000" dirty="0">
                <a:solidFill>
                  <a:srgbClr val="D0363B"/>
                </a:solidFill>
                <a:latin typeface="Century Gothic" panose="020B0502020202020204" pitchFamily="34" charset="0"/>
              </a:rPr>
              <a:t>former des futurs conducteurs.</a:t>
            </a:r>
          </a:p>
          <a:p>
            <a:pPr marL="0" indent="0" algn="just">
              <a:lnSpc>
                <a:spcPct val="100000"/>
              </a:lnSpc>
              <a:buNone/>
            </a:pPr>
            <a:endParaRPr lang="fr-FR" altLang="fr-FR" sz="2000" dirty="0">
              <a:latin typeface="Century Gothic" panose="020B0502020202020204" pitchFamily="34" charset="0"/>
            </a:endParaRPr>
          </a:p>
          <a:p>
            <a:pPr marL="0" indent="0" algn="just">
              <a:lnSpc>
                <a:spcPct val="100000"/>
              </a:lnSpc>
              <a:buNone/>
            </a:pPr>
            <a:r>
              <a:rPr lang="fr-FR" altLang="fr-FR" sz="2000" dirty="0">
                <a:latin typeface="Century Gothic" panose="020B0502020202020204" pitchFamily="34" charset="0"/>
              </a:rPr>
              <a:t>L’objectif principal de CER réseau est de participer activement à l’amélioration de la </a:t>
            </a:r>
            <a:r>
              <a:rPr lang="fr-FR" altLang="fr-FR" sz="2000" dirty="0">
                <a:solidFill>
                  <a:srgbClr val="D0363B"/>
                </a:solidFill>
                <a:latin typeface="Century Gothic" panose="020B0502020202020204" pitchFamily="34" charset="0"/>
              </a:rPr>
              <a:t>sécurité routière </a:t>
            </a:r>
            <a:r>
              <a:rPr lang="fr-FR" altLang="fr-FR" sz="2000" dirty="0">
                <a:latin typeface="Century Gothic" panose="020B0502020202020204" pitchFamily="34" charset="0"/>
              </a:rPr>
              <a:t>de l’ensemble des usagers de la route, quels que soient leur âge et la nature de leur activité. Les adhérents au réseau des CER sont des </a:t>
            </a:r>
            <a:r>
              <a:rPr lang="fr-FR" altLang="fr-FR" sz="2000" dirty="0">
                <a:solidFill>
                  <a:srgbClr val="D0363B"/>
                </a:solidFill>
                <a:latin typeface="Century Gothic" panose="020B0502020202020204" pitchFamily="34" charset="0"/>
              </a:rPr>
              <a:t>chefs d’entreprise indépendants </a:t>
            </a:r>
            <a:r>
              <a:rPr lang="fr-FR" altLang="fr-FR" sz="2000" dirty="0">
                <a:latin typeface="Century Gothic" panose="020B0502020202020204" pitchFamily="34" charset="0"/>
              </a:rPr>
              <a:t>qui ont fait le choix de se retrouver sous une même bannière.</a:t>
            </a:r>
          </a:p>
        </p:txBody>
      </p:sp>
      <p:sp>
        <p:nvSpPr>
          <p:cNvPr id="6" name="Titre 5"/>
          <p:cNvSpPr>
            <a:spLocks noGrp="1"/>
          </p:cNvSpPr>
          <p:nvPr>
            <p:ph type="title"/>
          </p:nvPr>
        </p:nvSpPr>
        <p:spPr>
          <a:xfrm>
            <a:off x="510516" y="561284"/>
            <a:ext cx="7886700" cy="995915"/>
          </a:xfrm>
        </p:spPr>
        <p:txBody>
          <a:bodyPr numCol="1"/>
          <a:lstStyle/>
          <a:p>
            <a:r>
              <a:rPr lang="fr-FR" altLang="fr-FR" u="sng" dirty="0">
                <a:latin typeface="Century Gothic" panose="020B0502020202020204" pitchFamily="34" charset="0"/>
              </a:rPr>
              <a:t>CER RÉSEAU</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50" y="5659244"/>
            <a:ext cx="695925" cy="70697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039" y="5778159"/>
            <a:ext cx="977529" cy="577811"/>
          </a:xfrm>
          <a:prstGeom prst="rect">
            <a:avLst/>
          </a:prstGeom>
        </p:spPr>
      </p:pic>
    </p:spTree>
    <p:extLst>
      <p:ext uri="{BB962C8B-B14F-4D97-AF65-F5344CB8AC3E}">
        <p14:creationId xmlns:p14="http://schemas.microsoft.com/office/powerpoint/2010/main" val="2812494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rectangle 11">
            <a:extLst>
              <a:ext uri="{FF2B5EF4-FFF2-40B4-BE49-F238E27FC236}">
                <a16:creationId xmlns="" xmlns:a16="http://schemas.microsoft.com/office/drawing/2014/main" id="{C85A922B-E031-4157-AD72-F60519EDF947}"/>
              </a:ext>
            </a:extLst>
          </p:cNvPr>
          <p:cNvSpPr/>
          <p:nvPr/>
        </p:nvSpPr>
        <p:spPr>
          <a:xfrm>
            <a:off x="302003" y="1711354"/>
            <a:ext cx="7088697" cy="4723002"/>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pic>
        <p:nvPicPr>
          <p:cNvPr id="5" name="Image 4">
            <a:extLst>
              <a:ext uri="{FF2B5EF4-FFF2-40B4-BE49-F238E27FC236}">
                <a16:creationId xmlns="" xmlns:a16="http://schemas.microsoft.com/office/drawing/2014/main" id="{C2D01FC6-93D9-477C-BF7F-E25D710BE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3885" y="5335398"/>
            <a:ext cx="2658231" cy="1098958"/>
          </a:xfrm>
          <a:prstGeom prst="rect">
            <a:avLst/>
          </a:prstGeom>
        </p:spPr>
      </p:pic>
      <p:pic>
        <p:nvPicPr>
          <p:cNvPr id="7" name="Image 6">
            <a:extLst>
              <a:ext uri="{FF2B5EF4-FFF2-40B4-BE49-F238E27FC236}">
                <a16:creationId xmlns="" xmlns:a16="http://schemas.microsoft.com/office/drawing/2014/main" id="{150074D5-46F1-477F-963E-D8FA482D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616" y="5128819"/>
            <a:ext cx="1261774" cy="1261774"/>
          </a:xfrm>
          <a:prstGeom prst="rect">
            <a:avLst/>
          </a:prstGeom>
        </p:spPr>
      </p:pic>
      <p:pic>
        <p:nvPicPr>
          <p:cNvPr id="9" name="Image 8">
            <a:extLst>
              <a:ext uri="{FF2B5EF4-FFF2-40B4-BE49-F238E27FC236}">
                <a16:creationId xmlns="" xmlns:a16="http://schemas.microsoft.com/office/drawing/2014/main" id="{9F7DAA05-EC58-40D1-80B6-961DC4E25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94" y="5084392"/>
            <a:ext cx="1350627" cy="1350627"/>
          </a:xfrm>
          <a:prstGeom prst="rect">
            <a:avLst/>
          </a:prstGeom>
        </p:spPr>
      </p:pic>
      <p:sp>
        <p:nvSpPr>
          <p:cNvPr id="13" name="ZoneTexte 12">
            <a:extLst>
              <a:ext uri="{FF2B5EF4-FFF2-40B4-BE49-F238E27FC236}">
                <a16:creationId xmlns="" xmlns:a16="http://schemas.microsoft.com/office/drawing/2014/main" id="{EA1B7ED8-E18D-452C-A44B-2BA26546EBF3}"/>
              </a:ext>
            </a:extLst>
          </p:cNvPr>
          <p:cNvSpPr txBox="1"/>
          <p:nvPr/>
        </p:nvSpPr>
        <p:spPr>
          <a:xfrm>
            <a:off x="4110605" y="1096551"/>
            <a:ext cx="4320330" cy="2585323"/>
          </a:xfrm>
          <a:prstGeom prst="rect">
            <a:avLst/>
          </a:prstGeom>
          <a:noFill/>
          <a:ln w="9525">
            <a:solidFill>
              <a:schemeClr val="tx1"/>
            </a:solidFill>
          </a:ln>
        </p:spPr>
        <p:txBody>
          <a:bodyPr wrap="square" numCol="1" rtlCol="0">
            <a:spAutoFit/>
          </a:bodyPr>
          <a:lstStyle/>
          <a:p>
            <a:pPr algn="just"/>
            <a:r>
              <a:rPr lang="fr-FR" altLang="fr-FR" dirty="0">
                <a:latin typeface="Century Gothic" panose="020B0502020202020204" pitchFamily="34" charset="0"/>
              </a:rPr>
              <a:t>Nous pouvons vous remettre, sur simple demande, les éléments suivants :</a:t>
            </a:r>
          </a:p>
          <a:p>
            <a:pPr algn="just"/>
            <a:r>
              <a:rPr lang="fr-FR" altLang="fr-FR" dirty="0">
                <a:latin typeface="Century Gothic" panose="020B0502020202020204" pitchFamily="34" charset="0"/>
              </a:rPr>
              <a:t/>
            </a:r>
            <a:br>
              <a:rPr lang="fr-FR" altLang="fr-FR" dirty="0">
                <a:latin typeface="Century Gothic" panose="020B0502020202020204" pitchFamily="34" charset="0"/>
              </a:rPr>
            </a:br>
            <a:r>
              <a:rPr lang="fr-FR" altLang="fr-FR" dirty="0">
                <a:latin typeface="Century Gothic" panose="020B0502020202020204" pitchFamily="34" charset="0"/>
              </a:rPr>
              <a:t>- Une copie du règlement intérieur</a:t>
            </a:r>
            <a:br>
              <a:rPr lang="fr-FR" altLang="fr-FR" dirty="0">
                <a:latin typeface="Century Gothic" panose="020B0502020202020204" pitchFamily="34" charset="0"/>
              </a:rPr>
            </a:br>
            <a:r>
              <a:rPr lang="fr-FR" altLang="fr-FR" dirty="0">
                <a:latin typeface="Century Gothic" panose="020B0502020202020204" pitchFamily="34" charset="0"/>
              </a:rPr>
              <a:t>- Le bilan annuel de nos résultats &amp; taux de réussite par formation</a:t>
            </a:r>
            <a:br>
              <a:rPr lang="fr-FR" altLang="fr-FR" dirty="0">
                <a:latin typeface="Century Gothic" panose="020B0502020202020204" pitchFamily="34" charset="0"/>
              </a:rPr>
            </a:br>
            <a:r>
              <a:rPr lang="fr-FR" altLang="fr-FR" dirty="0">
                <a:latin typeface="Century Gothic" panose="020B0502020202020204" pitchFamily="34" charset="0"/>
              </a:rPr>
              <a:t>- </a:t>
            </a:r>
            <a:r>
              <a:rPr lang="fr-FR" altLang="fr-FR">
                <a:latin typeface="Century Gothic" panose="020B0502020202020204" pitchFamily="34" charset="0"/>
              </a:rPr>
              <a:t>Une synthèse </a:t>
            </a:r>
            <a:r>
              <a:rPr lang="fr-FR" altLang="fr-FR" dirty="0">
                <a:latin typeface="Century Gothic" panose="020B0502020202020204" pitchFamily="34" charset="0"/>
              </a:rPr>
              <a:t>des résultats des questionnaires de satisfaction</a:t>
            </a:r>
          </a:p>
        </p:txBody>
      </p:sp>
    </p:spTree>
    <p:extLst>
      <p:ext uri="{BB962C8B-B14F-4D97-AF65-F5344CB8AC3E}">
        <p14:creationId xmlns:p14="http://schemas.microsoft.com/office/powerpoint/2010/main" val="4203605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pic>
        <p:nvPicPr>
          <p:cNvPr id="7" name="Image 6">
            <a:extLst>
              <a:ext uri="{FF2B5EF4-FFF2-40B4-BE49-F238E27FC236}">
                <a16:creationId xmlns=""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990" y="5796951"/>
            <a:ext cx="2423856" cy="806793"/>
          </a:xfrm>
          <a:prstGeom prst="rect">
            <a:avLst/>
          </a:prstGeom>
        </p:spPr>
      </p:pic>
      <p:sp>
        <p:nvSpPr>
          <p:cNvPr id="6" name="ZoneTexte 5">
            <a:extLst>
              <a:ext uri="{FF2B5EF4-FFF2-40B4-BE49-F238E27FC236}">
                <a16:creationId xmlns="" xmlns:a16="http://schemas.microsoft.com/office/drawing/2014/main" id="{99EEF474-66E7-46E3-8015-8B684784445A}"/>
              </a:ext>
            </a:extLst>
          </p:cNvPr>
          <p:cNvSpPr txBox="1"/>
          <p:nvPr/>
        </p:nvSpPr>
        <p:spPr>
          <a:xfrm>
            <a:off x="1914165" y="1200150"/>
            <a:ext cx="5391510" cy="2523768"/>
          </a:xfrm>
          <a:prstGeom prst="rect">
            <a:avLst/>
          </a:prstGeom>
          <a:noFill/>
          <a:ln w="6350">
            <a:noFill/>
          </a:ln>
        </p:spPr>
        <p:txBody>
          <a:bodyPr wrap="square" numCol="1" rtlCol="0">
            <a:spAutoFit/>
          </a:bodyPr>
          <a:lstStyle/>
          <a:p>
            <a:pPr algn="ctr"/>
            <a:r>
              <a:rPr lang="fr-FR" altLang="fr-FR" sz="3200" dirty="0">
                <a:solidFill>
                  <a:schemeClr val="bg1"/>
                </a:solidFill>
                <a:latin typeface="Century Gothic" panose="020B0502020202020204" pitchFamily="34" charset="0"/>
              </a:rPr>
              <a:t>CONTACT</a:t>
            </a:r>
          </a:p>
          <a:p>
            <a:pPr algn="ctr"/>
            <a:r>
              <a:rPr lang="fr-FR" altLang="fr-FR" sz="3600" b="1" dirty="0" smtClean="0">
                <a:solidFill>
                  <a:schemeClr val="bg1"/>
                </a:solidFill>
                <a:latin typeface="Century Gothic" panose="020B0502020202020204" pitchFamily="34" charset="0"/>
              </a:rPr>
              <a:t>CER WILSON CONDUITE</a:t>
            </a:r>
            <a:endParaRPr lang="fr-FR" altLang="fr-FR" sz="3600" b="1" dirty="0">
              <a:solidFill>
                <a:schemeClr val="bg1"/>
              </a:solidFill>
              <a:latin typeface="Century Gothic" panose="020B0502020202020204" pitchFamily="34" charset="0"/>
            </a:endParaRPr>
          </a:p>
          <a:p>
            <a:pPr algn="ctr"/>
            <a:r>
              <a:rPr lang="fr-FR" altLang="fr-FR" dirty="0" smtClean="0">
                <a:solidFill>
                  <a:schemeClr val="bg1"/>
                </a:solidFill>
                <a:latin typeface="Century Gothic" panose="020B0502020202020204" pitchFamily="34" charset="0"/>
              </a:rPr>
              <a:t>394, BD Président Wilson 33000 BORDEAUX</a:t>
            </a:r>
            <a:endParaRPr lang="fr-FR" altLang="fr-FR" dirty="0">
              <a:solidFill>
                <a:schemeClr val="bg1"/>
              </a:solidFill>
              <a:latin typeface="Century Gothic" panose="020B0502020202020204" pitchFamily="34" charset="0"/>
            </a:endParaRPr>
          </a:p>
          <a:p>
            <a:pPr algn="ctr"/>
            <a:r>
              <a:rPr lang="fr-FR" altLang="fr-FR" dirty="0">
                <a:solidFill>
                  <a:schemeClr val="bg1"/>
                </a:solidFill>
                <a:latin typeface="Century Gothic" panose="020B0502020202020204" pitchFamily="34" charset="0"/>
              </a:rPr>
              <a:t>w</a:t>
            </a:r>
            <a:r>
              <a:rPr lang="fr-FR" altLang="fr-FR" smtClean="0">
                <a:solidFill>
                  <a:schemeClr val="bg1"/>
                </a:solidFill>
                <a:latin typeface="Century Gothic" panose="020B0502020202020204" pitchFamily="34" charset="0"/>
              </a:rPr>
              <a:t>ilson.conduite@free.fr</a:t>
            </a:r>
            <a:endParaRPr lang="fr-FR" altLang="fr-FR" dirty="0">
              <a:solidFill>
                <a:schemeClr val="bg1"/>
              </a:solidFill>
              <a:latin typeface="Century Gothic" panose="020B0502020202020204" pitchFamily="34" charset="0"/>
            </a:endParaRPr>
          </a:p>
          <a:p>
            <a:pPr algn="ctr"/>
            <a:r>
              <a:rPr lang="fr-FR" altLang="fr-FR" dirty="0" smtClean="0">
                <a:solidFill>
                  <a:schemeClr val="bg1"/>
                </a:solidFill>
                <a:latin typeface="Century Gothic" panose="020B0502020202020204" pitchFamily="34" charset="0"/>
              </a:rPr>
              <a:t>05.57.22.04.58</a:t>
            </a:r>
          </a:p>
          <a:p>
            <a:pPr algn="ctr"/>
            <a:r>
              <a:rPr lang="fr-FR" altLang="fr-FR" dirty="0" smtClean="0">
                <a:solidFill>
                  <a:schemeClr val="bg1"/>
                </a:solidFill>
                <a:latin typeface="Century Gothic" panose="020B0502020202020204" pitchFamily="34" charset="0"/>
              </a:rPr>
              <a:t>www.cerwilson.com</a:t>
            </a:r>
            <a:endParaRPr lang="fr-FR" altLang="fr-FR" dirty="0">
              <a:solidFill>
                <a:schemeClr val="bg1"/>
              </a:solidFill>
              <a:latin typeface="Century Gothic" panose="020B0502020202020204" pitchFamily="34" charset="0"/>
            </a:endParaRPr>
          </a:p>
          <a:p>
            <a:pPr algn="ctr"/>
            <a:endParaRPr lang="fr-FR" altLang="fr-FR" dirty="0">
              <a:solidFill>
                <a:schemeClr val="bg1"/>
              </a:solidFill>
              <a:latin typeface="Century Gothic" panose="020B0502020202020204" pitchFamily="34" charset="0"/>
            </a:endParaRPr>
          </a:p>
        </p:txBody>
      </p:sp>
      <p:cxnSp>
        <p:nvCxnSpPr>
          <p:cNvPr id="3" name="Connecteur droit 2"/>
          <p:cNvCxnSpPr/>
          <p:nvPr/>
        </p:nvCxnSpPr>
        <p:spPr>
          <a:xfrm flipV="1">
            <a:off x="1743075" y="923313"/>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743075" y="4392860"/>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 xmlns:a16="http://schemas.microsoft.com/office/drawing/2014/main" id="{99EEF474-66E7-46E3-8015-8B684784445A}"/>
              </a:ext>
            </a:extLst>
          </p:cNvPr>
          <p:cNvSpPr txBox="1"/>
          <p:nvPr/>
        </p:nvSpPr>
        <p:spPr>
          <a:xfrm>
            <a:off x="264313" y="6141624"/>
            <a:ext cx="3658151" cy="319190"/>
          </a:xfrm>
          <a:prstGeom prst="rect">
            <a:avLst/>
          </a:prstGeom>
          <a:noFill/>
          <a:ln w="6350">
            <a:solidFill>
              <a:schemeClr val="bg1"/>
            </a:solidFill>
          </a:ln>
        </p:spPr>
        <p:txBody>
          <a:bodyPr wrap="square" numCol="1" rtlCol="0">
            <a:spAutoFit/>
          </a:bodyPr>
          <a:lstStyle/>
          <a:p>
            <a:r>
              <a:rPr lang="fr-FR" altLang="fr-FR" sz="1400" dirty="0">
                <a:solidFill>
                  <a:schemeClr val="bg1"/>
                </a:solidFill>
                <a:latin typeface="Century Gothic" panose="020B0502020202020204" pitchFamily="34" charset="0"/>
              </a:rPr>
              <a:t>N° </a:t>
            </a:r>
            <a:r>
              <a:rPr lang="fr-FR" altLang="fr-FR" sz="1400">
                <a:solidFill>
                  <a:schemeClr val="bg1"/>
                </a:solidFill>
                <a:latin typeface="Century Gothic" panose="020B0502020202020204" pitchFamily="34" charset="0"/>
              </a:rPr>
              <a:t>D’AGRÉMENT </a:t>
            </a:r>
            <a:r>
              <a:rPr lang="fr-FR" altLang="fr-FR" sz="1400" smtClean="0">
                <a:solidFill>
                  <a:schemeClr val="bg1"/>
                </a:solidFill>
                <a:latin typeface="Century Gothic" panose="020B0502020202020204" pitchFamily="34" charset="0"/>
              </a:rPr>
              <a:t>: E 09 033 12410</a:t>
            </a:r>
            <a:endParaRPr lang="fr-FR" altLang="fr-FR" sz="1400" dirty="0">
              <a:solidFill>
                <a:schemeClr val="bg1"/>
              </a:solidFill>
              <a:latin typeface="Century Gothic" panose="020B0502020202020204" pitchFamily="34" charset="0"/>
            </a:endParaRPr>
          </a:p>
        </p:txBody>
      </p:sp>
      <p:sp>
        <p:nvSpPr>
          <p:cNvPr id="10" name="ZoneTexte 9">
            <a:extLst>
              <a:ext uri="{FF2B5EF4-FFF2-40B4-BE49-F238E27FC236}">
                <a16:creationId xmlns="" xmlns:a16="http://schemas.microsoft.com/office/drawing/2014/main" id="{95521347-69B4-458B-B5A4-E432037B9397}"/>
              </a:ext>
            </a:extLst>
          </p:cNvPr>
          <p:cNvSpPr txBox="1"/>
          <p:nvPr/>
        </p:nvSpPr>
        <p:spPr>
          <a:xfrm>
            <a:off x="229694" y="4872239"/>
            <a:ext cx="6358566" cy="584775"/>
          </a:xfrm>
          <a:prstGeom prst="rect">
            <a:avLst/>
          </a:prstGeom>
          <a:noFill/>
          <a:ln w="6350">
            <a:noFill/>
          </a:ln>
        </p:spPr>
        <p:txBody>
          <a:bodyPr wrap="square" numCol="1" rtlCol="0">
            <a:spAutoFit/>
          </a:bodyPr>
          <a:lstStyle/>
          <a:p>
            <a:r>
              <a:rPr lang="fr-FR" altLang="fr-FR" sz="1600" dirty="0">
                <a:solidFill>
                  <a:schemeClr val="bg1"/>
                </a:solidFill>
                <a:latin typeface="Century Gothic" panose="020B0502020202020204" pitchFamily="34" charset="0"/>
              </a:rPr>
              <a:t>Pour tout renseignement, notre agence vous accueille: </a:t>
            </a:r>
            <a:r>
              <a:rPr lang="fr-FR" altLang="fr-FR" sz="1600" dirty="0" smtClean="0">
                <a:solidFill>
                  <a:schemeClr val="bg1"/>
                </a:solidFill>
                <a:latin typeface="Century Gothic" panose="020B0502020202020204" pitchFamily="34" charset="0"/>
              </a:rPr>
              <a:t>Du Lundi au Vendredi de 17 h 00 à 19 H 00</a:t>
            </a:r>
            <a:endParaRPr lang="fr-FR" altLang="fr-FR" sz="1400" dirty="0">
              <a:latin typeface="Century Gothic" panose="020B0502020202020204" pitchFamily="34" charset="0"/>
            </a:endParaRPr>
          </a:p>
        </p:txBody>
      </p:sp>
    </p:spTree>
    <p:extLst>
      <p:ext uri="{BB962C8B-B14F-4D97-AF65-F5344CB8AC3E}">
        <p14:creationId xmlns:p14="http://schemas.microsoft.com/office/powerpoint/2010/main" val="315636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1571625"/>
            <a:ext cx="4271373" cy="4604357"/>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299" r="3592"/>
          <a:stretch/>
        </p:blipFill>
        <p:spPr>
          <a:xfrm>
            <a:off x="4471307" y="1571625"/>
            <a:ext cx="4305300" cy="4246245"/>
          </a:xfrm>
          <a:prstGeom prst="rect">
            <a:avLst/>
          </a:prstGeom>
        </p:spPr>
      </p:pic>
      <p:sp>
        <p:nvSpPr>
          <p:cNvPr id="7" name="Titre 5">
            <a:extLst>
              <a:ext uri="{FF2B5EF4-FFF2-40B4-BE49-F238E27FC236}">
                <a16:creationId xmlns="" xmlns:a16="http://schemas.microsoft.com/office/drawing/2014/main" id="{5D80902E-74F1-48C5-B57E-3415F897A21B}"/>
              </a:ext>
            </a:extLst>
          </p:cNvPr>
          <p:cNvSpPr txBox="1">
            <a:spLocks/>
          </p:cNvSpPr>
          <p:nvPr/>
        </p:nvSpPr>
        <p:spPr>
          <a:xfrm>
            <a:off x="510516" y="561284"/>
            <a:ext cx="7886700" cy="995915"/>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r>
              <a:rPr lang="fr-FR" altLang="fr-FR" u="sng">
                <a:latin typeface="Century Gothic" panose="020B0502020202020204" pitchFamily="34" charset="0"/>
              </a:rPr>
              <a:t>CER RÉSEAU</a:t>
            </a:r>
            <a:endParaRPr lang="fr-FR" altLang="fr-FR" u="sng" dirty="0">
              <a:latin typeface="Century Gothic" panose="020B0502020202020204" pitchFamily="34" charset="0"/>
            </a:endParaRPr>
          </a:p>
        </p:txBody>
      </p:sp>
    </p:spTree>
    <p:extLst>
      <p:ext uri="{BB962C8B-B14F-4D97-AF65-F5344CB8AC3E}">
        <p14:creationId xmlns:p14="http://schemas.microsoft.com/office/powerpoint/2010/main" val="386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362" y="455791"/>
            <a:ext cx="8677275" cy="995915"/>
          </a:xfrm>
        </p:spPr>
        <p:txBody>
          <a:bodyPr numCol="1">
            <a:noAutofit/>
          </a:bodyPr>
          <a:lstStyle/>
          <a:p>
            <a:r>
              <a:rPr lang="fr-FR" altLang="fr-FR" sz="3600" u="sng" dirty="0">
                <a:latin typeface="Century Gothic" panose="020B0502020202020204" pitchFamily="34" charset="0"/>
              </a:rPr>
              <a:t>Nos FORMATIONS</a:t>
            </a:r>
          </a:p>
        </p:txBody>
      </p:sp>
      <p:pic>
        <p:nvPicPr>
          <p:cNvPr id="9" name="Image 8"/>
          <p:cNvPicPr>
            <a:picLocks noChangeAspect="1"/>
          </p:cNvPicPr>
          <p:nvPr/>
        </p:nvPicPr>
        <p:blipFill rotWithShape="1">
          <a:blip r:embed="rId2">
            <a:extLst>
              <a:ext uri="{28A0092B-C50C-407E-A947-70E740481C1C}">
                <a14:useLocalDpi xmlns:a14="http://schemas.microsoft.com/office/drawing/2010/main" val="0"/>
              </a:ext>
            </a:extLst>
          </a:blip>
          <a:srcRect l="-1" r="-11" b="22456"/>
          <a:stretch/>
        </p:blipFill>
        <p:spPr>
          <a:xfrm>
            <a:off x="1221275" y="1451706"/>
            <a:ext cx="2823874" cy="3403051"/>
          </a:xfrm>
          <a:prstGeom prst="rect">
            <a:avLst/>
          </a:prstGeom>
        </p:spPr>
      </p:pic>
      <p:sp>
        <p:nvSpPr>
          <p:cNvPr id="15" name="ZoneTexte 14">
            <a:extLst>
              <a:ext uri="{FF2B5EF4-FFF2-40B4-BE49-F238E27FC236}">
                <a16:creationId xmlns="" xmlns:a16="http://schemas.microsoft.com/office/drawing/2014/main" id="{B58845D4-7C46-45A0-8B38-21288F3468A7}"/>
              </a:ext>
            </a:extLst>
          </p:cNvPr>
          <p:cNvSpPr txBox="1"/>
          <p:nvPr/>
        </p:nvSpPr>
        <p:spPr>
          <a:xfrm>
            <a:off x="936240" y="6132882"/>
            <a:ext cx="7188859" cy="246221"/>
          </a:xfrm>
          <a:prstGeom prst="rect">
            <a:avLst/>
          </a:prstGeom>
          <a:noFill/>
        </p:spPr>
        <p:txBody>
          <a:bodyPr wrap="square" numCol="1" rtlCol="0">
            <a:spAutoFit/>
          </a:bodyPr>
          <a:lstStyle/>
          <a:p>
            <a:r>
              <a:rPr lang="fr-FR" altLang="fr-FR" sz="1000" dirty="0">
                <a:latin typeface="Century Gothic" panose="020B0502020202020204" pitchFamily="34" charset="0"/>
              </a:rPr>
              <a:t>*La formation peut également être effectuée sur </a:t>
            </a:r>
            <a:r>
              <a:rPr lang="fr-FR" altLang="fr-FR" sz="1000" b="1" dirty="0">
                <a:latin typeface="Century Gothic" panose="020B0502020202020204" pitchFamily="34" charset="0"/>
              </a:rPr>
              <a:t>des véhicules aménagés pour les personnes à mobilité réduite </a:t>
            </a:r>
          </a:p>
        </p:txBody>
      </p:sp>
      <p:sp>
        <p:nvSpPr>
          <p:cNvPr id="16" name="ZoneTexte 15">
            <a:extLst>
              <a:ext uri="{FF2B5EF4-FFF2-40B4-BE49-F238E27FC236}">
                <a16:creationId xmlns="" xmlns:a16="http://schemas.microsoft.com/office/drawing/2014/main" id="{0B789A13-54BD-4AF4-8ACC-FA2CDCA94EC3}"/>
              </a:ext>
            </a:extLst>
          </p:cNvPr>
          <p:cNvSpPr txBox="1"/>
          <p:nvPr/>
        </p:nvSpPr>
        <p:spPr>
          <a:xfrm>
            <a:off x="3343268" y="1507070"/>
            <a:ext cx="313509" cy="369332"/>
          </a:xfrm>
          <a:prstGeom prst="rect">
            <a:avLst/>
          </a:prstGeom>
          <a:noFill/>
        </p:spPr>
        <p:txBody>
          <a:bodyPr wrap="square" numCol="1" rtlCol="0">
            <a:spAutoFit/>
          </a:bodyPr>
          <a:lstStyle/>
          <a:p>
            <a:r>
              <a:rPr lang="fr-FR" altLang="fr-FR" dirty="0">
                <a:latin typeface="Century Gothic" panose="020B0502020202020204" pitchFamily="34" charset="0"/>
              </a:rPr>
              <a:t>*</a:t>
            </a:r>
            <a:endParaRPr lang="fr-FR" altLang="fr-FR" dirty="0"/>
          </a:p>
        </p:txBody>
      </p:sp>
      <p:pic>
        <p:nvPicPr>
          <p:cNvPr id="18" name="Image 17">
            <a:extLst>
              <a:ext uri="{FF2B5EF4-FFF2-40B4-BE49-F238E27FC236}">
                <a16:creationId xmlns="" xmlns:a16="http://schemas.microsoft.com/office/drawing/2014/main" id="{B43E0EED-1BD0-46D5-8FBB-2A2F6A81FB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28" y="6075693"/>
            <a:ext cx="486376" cy="485987"/>
          </a:xfrm>
          <a:prstGeom prst="rect">
            <a:avLst/>
          </a:prstGeom>
        </p:spPr>
      </p:pic>
      <p:pic>
        <p:nvPicPr>
          <p:cNvPr id="11" name="Image 10"/>
          <p:cNvPicPr>
            <a:picLocks noChangeAspect="1"/>
          </p:cNvPicPr>
          <p:nvPr/>
        </p:nvPicPr>
        <p:blipFill rotWithShape="1">
          <a:blip r:embed="rId2">
            <a:extLst>
              <a:ext uri="{28A0092B-C50C-407E-A947-70E740481C1C}">
                <a14:useLocalDpi xmlns:a14="http://schemas.microsoft.com/office/drawing/2010/main" val="0"/>
              </a:ext>
            </a:extLst>
          </a:blip>
          <a:srcRect l="-1" t="77450" r="-11"/>
          <a:stretch/>
        </p:blipFill>
        <p:spPr>
          <a:xfrm>
            <a:off x="4927223" y="1631527"/>
            <a:ext cx="2823874" cy="989620"/>
          </a:xfrm>
          <a:prstGeom prst="rect">
            <a:avLst/>
          </a:prstGeom>
        </p:spPr>
      </p:pic>
      <p:grpSp>
        <p:nvGrpSpPr>
          <p:cNvPr id="8" name="Groupe 7">
            <a:extLst>
              <a:ext uri="{FF2B5EF4-FFF2-40B4-BE49-F238E27FC236}">
                <a16:creationId xmlns="" xmlns:a16="http://schemas.microsoft.com/office/drawing/2014/main" id="{BF6E5476-D020-4F53-97B8-41B3C6689F80}"/>
              </a:ext>
            </a:extLst>
          </p:cNvPr>
          <p:cNvGrpSpPr/>
          <p:nvPr/>
        </p:nvGrpSpPr>
        <p:grpSpPr>
          <a:xfrm>
            <a:off x="5015644" y="3268973"/>
            <a:ext cx="2889663" cy="1093789"/>
            <a:chOff x="5081435" y="3760968"/>
            <a:chExt cx="2889663" cy="1093789"/>
          </a:xfrm>
        </p:grpSpPr>
        <p:pic>
          <p:nvPicPr>
            <p:cNvPr id="13" name="Image 12">
              <a:extLst>
                <a:ext uri="{FF2B5EF4-FFF2-40B4-BE49-F238E27FC236}">
                  <a16:creationId xmlns="" xmlns:a16="http://schemas.microsoft.com/office/drawing/2014/main" id="{FBC194E1-18DD-44C7-B4D0-A0DE175C9DED}"/>
                </a:ext>
              </a:extLst>
            </p:cNvPr>
            <p:cNvPicPr>
              <a:picLocks noChangeAspect="1"/>
            </p:cNvPicPr>
            <p:nvPr/>
          </p:nvPicPr>
          <p:blipFill rotWithShape="1">
            <a:blip r:embed="rId2">
              <a:extLst>
                <a:ext uri="{28A0092B-C50C-407E-A947-70E740481C1C}">
                  <a14:useLocalDpi xmlns:a14="http://schemas.microsoft.com/office/drawing/2010/main" val="0"/>
                </a:ext>
              </a:extLst>
            </a:blip>
            <a:srcRect l="-1" r="-11" b="75643"/>
            <a:stretch/>
          </p:blipFill>
          <p:spPr>
            <a:xfrm>
              <a:off x="5081435" y="3760968"/>
              <a:ext cx="2889663" cy="1068940"/>
            </a:xfrm>
            <a:prstGeom prst="rect">
              <a:avLst/>
            </a:prstGeom>
          </p:spPr>
        </p:pic>
        <p:sp>
          <p:nvSpPr>
            <p:cNvPr id="4" name="ZoneTexte 3">
              <a:extLst>
                <a:ext uri="{FF2B5EF4-FFF2-40B4-BE49-F238E27FC236}">
                  <a16:creationId xmlns="" xmlns:a16="http://schemas.microsoft.com/office/drawing/2014/main" id="{C1CC6C7F-3462-43F6-9D3E-0468AE983A8F}"/>
                </a:ext>
              </a:extLst>
            </p:cNvPr>
            <p:cNvSpPr txBox="1"/>
            <p:nvPr/>
          </p:nvSpPr>
          <p:spPr>
            <a:xfrm>
              <a:off x="5081435" y="3785817"/>
              <a:ext cx="2823872" cy="1068940"/>
            </a:xfrm>
            <a:prstGeom prst="rect">
              <a:avLst/>
            </a:prstGeom>
            <a:solidFill>
              <a:srgbClr val="F5F4EE"/>
            </a:solidFill>
          </p:spPr>
          <p:txBody>
            <a:bodyPr wrap="square" numCol="1" rtlCol="0">
              <a:spAutoFit/>
            </a:bodyPr>
            <a:lstStyle/>
            <a:p>
              <a:endParaRPr lang="fr-FR" altLang="fr-FR" dirty="0"/>
            </a:p>
          </p:txBody>
        </p:sp>
        <p:pic>
          <p:nvPicPr>
            <p:cNvPr id="6" name="Image 5">
              <a:extLst>
                <a:ext uri="{FF2B5EF4-FFF2-40B4-BE49-F238E27FC236}">
                  <a16:creationId xmlns="" xmlns:a16="http://schemas.microsoft.com/office/drawing/2014/main" id="{D4B4BD48-ACAA-4D20-A8EF-0D23052EE3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9381" y="3998202"/>
              <a:ext cx="644224" cy="317022"/>
            </a:xfrm>
            <a:prstGeom prst="rect">
              <a:avLst/>
            </a:prstGeom>
          </p:spPr>
        </p:pic>
        <p:sp>
          <p:nvSpPr>
            <p:cNvPr id="14" name="ZoneTexte 13">
              <a:extLst>
                <a:ext uri="{FF2B5EF4-FFF2-40B4-BE49-F238E27FC236}">
                  <a16:creationId xmlns="" xmlns:a16="http://schemas.microsoft.com/office/drawing/2014/main" id="{7D30A729-2BFD-4F91-AC16-6295C101C059}"/>
                </a:ext>
              </a:extLst>
            </p:cNvPr>
            <p:cNvSpPr txBox="1"/>
            <p:nvPr/>
          </p:nvSpPr>
          <p:spPr>
            <a:xfrm>
              <a:off x="5880012" y="3873717"/>
              <a:ext cx="1049879" cy="538609"/>
            </a:xfrm>
            <a:prstGeom prst="rect">
              <a:avLst/>
            </a:prstGeom>
            <a:noFill/>
          </p:spPr>
          <p:txBody>
            <a:bodyPr wrap="square" numCol="1" rtlCol="0">
              <a:spAutoFit/>
            </a:bodyPr>
            <a:lstStyle/>
            <a:p>
              <a:r>
                <a:rPr lang="fr-FR" altLang="fr-FR" sz="1000" dirty="0">
                  <a:solidFill>
                    <a:srgbClr val="C00000"/>
                  </a:solidFill>
                </a:rPr>
                <a:t>FORMATION</a:t>
              </a:r>
            </a:p>
            <a:p>
              <a:r>
                <a:rPr lang="fr-FR" altLang="fr-FR" sz="800" b="1" dirty="0">
                  <a:solidFill>
                    <a:srgbClr val="C00000"/>
                  </a:solidFill>
                </a:rPr>
                <a:t>PASSERELLE</a:t>
              </a:r>
            </a:p>
            <a:p>
              <a:r>
                <a:rPr lang="fr-FR" altLang="fr-FR" sz="1100" b="1" dirty="0">
                  <a:solidFill>
                    <a:srgbClr val="C00000"/>
                  </a:solidFill>
                </a:rPr>
                <a:t>B(78) </a:t>
              </a:r>
              <a:r>
                <a:rPr lang="fr-FR" altLang="fr-FR" sz="800" b="1" dirty="0">
                  <a:solidFill>
                    <a:srgbClr val="C00000"/>
                  </a:solidFill>
                </a:rPr>
                <a:t>VERS</a:t>
              </a:r>
              <a:r>
                <a:rPr lang="fr-FR" altLang="fr-FR" sz="1000" dirty="0">
                  <a:solidFill>
                    <a:srgbClr val="C00000"/>
                  </a:solidFill>
                </a:rPr>
                <a:t> </a:t>
              </a:r>
              <a:r>
                <a:rPr lang="fr-FR" altLang="fr-FR" sz="1100" b="1" dirty="0">
                  <a:solidFill>
                    <a:srgbClr val="C00000"/>
                  </a:solidFill>
                </a:rPr>
                <a:t>B</a:t>
              </a:r>
              <a:endParaRPr lang="fr-FR" altLang="fr-FR" sz="1000" b="1" dirty="0">
                <a:solidFill>
                  <a:srgbClr val="C00000"/>
                </a:solidFill>
              </a:endParaRPr>
            </a:p>
          </p:txBody>
        </p:sp>
        <p:sp>
          <p:nvSpPr>
            <p:cNvPr id="7" name="ZoneTexte 6">
              <a:extLst>
                <a:ext uri="{FF2B5EF4-FFF2-40B4-BE49-F238E27FC236}">
                  <a16:creationId xmlns="" xmlns:a16="http://schemas.microsoft.com/office/drawing/2014/main" id="{AEB330EA-5088-4815-9DAF-97E9D762A857}"/>
                </a:ext>
              </a:extLst>
            </p:cNvPr>
            <p:cNvSpPr txBox="1"/>
            <p:nvPr/>
          </p:nvSpPr>
          <p:spPr>
            <a:xfrm>
              <a:off x="5183837" y="4446755"/>
              <a:ext cx="2349077" cy="307777"/>
            </a:xfrm>
            <a:prstGeom prst="rect">
              <a:avLst/>
            </a:prstGeom>
            <a:noFill/>
          </p:spPr>
          <p:txBody>
            <a:bodyPr wrap="square" numCol="1" rtlCol="0">
              <a:spAutoFit/>
            </a:bodyPr>
            <a:lstStyle/>
            <a:p>
              <a:pPr marL="103188" indent="-103188">
                <a:buFont typeface="Arial" panose="020B0604020202020204" pitchFamily="34" charset="0"/>
                <a:buChar char="•"/>
                <a:tabLst>
                  <a:tab pos="87313" algn="l"/>
                </a:tabLst>
              </a:pPr>
              <a:r>
                <a:rPr lang="fr-FR" altLang="fr-FR" sz="700" dirty="0"/>
                <a:t>Formation de 7 heures</a:t>
              </a:r>
            </a:p>
            <a:p>
              <a:pPr marL="103188" indent="-103188">
                <a:buFont typeface="Arial" panose="020B0604020202020204" pitchFamily="34" charset="0"/>
                <a:buChar char="•"/>
                <a:tabLst>
                  <a:tab pos="87313" algn="l"/>
                </a:tabLst>
              </a:pPr>
              <a:r>
                <a:rPr lang="fr-FR" altLang="fr-FR" sz="700" dirty="0"/>
                <a:t>Avoir le permis B(78) depuis au moins 6 mois</a:t>
              </a:r>
            </a:p>
          </p:txBody>
        </p:sp>
      </p:grpSp>
      <p:sp>
        <p:nvSpPr>
          <p:cNvPr id="19" name="ZoneTexte 18">
            <a:extLst>
              <a:ext uri="{FF2B5EF4-FFF2-40B4-BE49-F238E27FC236}">
                <a16:creationId xmlns="" xmlns:a16="http://schemas.microsoft.com/office/drawing/2014/main" id="{86E893B7-AE9B-4A7D-8BBB-F47B3CC6DA4E}"/>
              </a:ext>
            </a:extLst>
          </p:cNvPr>
          <p:cNvSpPr txBox="1"/>
          <p:nvPr/>
        </p:nvSpPr>
        <p:spPr>
          <a:xfrm>
            <a:off x="5027054" y="4917081"/>
            <a:ext cx="2878253" cy="938719"/>
          </a:xfrm>
          <a:prstGeom prst="rect">
            <a:avLst/>
          </a:prstGeom>
          <a:solidFill>
            <a:srgbClr val="D0363B"/>
          </a:solidFill>
        </p:spPr>
        <p:txBody>
          <a:bodyPr wrap="square" numCol="1" rtlCol="0">
            <a:spAutoFit/>
          </a:bodyPr>
          <a:lstStyle/>
          <a:p>
            <a:pPr algn="ctr"/>
            <a:r>
              <a:rPr lang="fr-FR" altLang="fr-FR" sz="1600" i="1" dirty="0">
                <a:solidFill>
                  <a:schemeClr val="bg1"/>
                </a:solidFill>
              </a:rPr>
              <a:t>LE CODE EN LIGNE</a:t>
            </a:r>
          </a:p>
          <a:p>
            <a:endParaRPr lang="fr-FR" altLang="fr-FR" sz="300" dirty="0">
              <a:solidFill>
                <a:schemeClr val="bg1"/>
              </a:solidFill>
            </a:endParaRPr>
          </a:p>
          <a:p>
            <a:pPr algn="just"/>
            <a:r>
              <a:rPr lang="fr-FR" altLang="fr-FR" sz="900" dirty="0">
                <a:solidFill>
                  <a:schemeClr val="bg1"/>
                </a:solidFill>
              </a:rPr>
              <a:t>Afin d’améliorer la préparation à l’examen du code de la route et du permis de conduire, accédez à la plate-forme CER de cours et tests en ligne.</a:t>
            </a:r>
          </a:p>
        </p:txBody>
      </p:sp>
    </p:spTree>
    <p:extLst>
      <p:ext uri="{BB962C8B-B14F-4D97-AF65-F5344CB8AC3E}">
        <p14:creationId xmlns:p14="http://schemas.microsoft.com/office/powerpoint/2010/main" val="312645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233" y="842464"/>
            <a:ext cx="7886700" cy="995915"/>
          </a:xfrm>
        </p:spPr>
        <p:txBody>
          <a:bodyPr numCol="1">
            <a:normAutofit fontScale="90000"/>
          </a:bodyPr>
          <a:lstStyle/>
          <a:p>
            <a:r>
              <a:rPr lang="fr-FR" altLang="fr-FR" u="sng" dirty="0">
                <a:latin typeface="Century Gothic" panose="020B0502020202020204" pitchFamily="34" charset="0"/>
              </a:rPr>
              <a:t>FORMATIONS PARTICULIERS</a:t>
            </a:r>
            <a:br>
              <a:rPr lang="fr-FR" altLang="fr-FR" u="sng" dirty="0">
                <a:latin typeface="Century Gothic" panose="020B0502020202020204" pitchFamily="34" charset="0"/>
              </a:rPr>
            </a:br>
            <a:endParaRPr lang="fr-FR" altLang="fr-FR" u="sng" dirty="0">
              <a:latin typeface="Century Gothic" panose="020B0502020202020204" pitchFamily="34" charset="0"/>
            </a:endParaRPr>
          </a:p>
        </p:txBody>
      </p:sp>
      <p:pic>
        <p:nvPicPr>
          <p:cNvPr id="8" name="Espace réservé du contenu 7"/>
          <p:cNvPicPr>
            <a:picLocks noGrp="1" noChangeAspect="1"/>
          </p:cNvPicPr>
          <p:nvPr>
            <p:ph idx="1"/>
          </p:nvPr>
        </p:nvPicPr>
        <p:blipFill rotWithShape="1">
          <a:blip r:embed="rId2">
            <a:extLst>
              <a:ext uri="{28A0092B-C50C-407E-A947-70E740481C1C}">
                <a14:useLocalDpi xmlns:a14="http://schemas.microsoft.com/office/drawing/2010/main" val="0"/>
              </a:ext>
            </a:extLst>
          </a:blip>
          <a:srcRect l="-958" t="4701" r="958" b="33466"/>
          <a:stretch/>
        </p:blipFill>
        <p:spPr>
          <a:xfrm>
            <a:off x="5342510" y="3240012"/>
            <a:ext cx="2767186" cy="1317685"/>
          </a:xfr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067" y="2116334"/>
            <a:ext cx="2820198" cy="2139094"/>
          </a:xfrm>
          <a:prstGeom prst="rect">
            <a:avLst/>
          </a:prstGeom>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t="65382"/>
          <a:stretch/>
        </p:blipFill>
        <p:spPr>
          <a:xfrm>
            <a:off x="1289067" y="4914271"/>
            <a:ext cx="2820198" cy="737732"/>
          </a:xfrm>
          <a:prstGeom prst="rect">
            <a:avLst/>
          </a:prstGeom>
        </p:spPr>
      </p:pic>
    </p:spTree>
    <p:extLst>
      <p:ext uri="{BB962C8B-B14F-4D97-AF65-F5344CB8AC3E}">
        <p14:creationId xmlns:p14="http://schemas.microsoft.com/office/powerpoint/2010/main" val="3547449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233" y="842464"/>
            <a:ext cx="7886700" cy="995915"/>
          </a:xfrm>
        </p:spPr>
        <p:txBody>
          <a:bodyPr numCol="1">
            <a:normAutofit fontScale="90000"/>
          </a:bodyPr>
          <a:lstStyle/>
          <a:p>
            <a:r>
              <a:rPr lang="fr-FR" altLang="fr-FR" u="sng" dirty="0">
                <a:latin typeface="Century Gothic" panose="020B0502020202020204" pitchFamily="34" charset="0"/>
              </a:rPr>
              <a:t>FORMATIONS PARTICULIERS</a:t>
            </a:r>
            <a:br>
              <a:rPr lang="fr-FR" altLang="fr-FR" u="sng" dirty="0">
                <a:latin typeface="Century Gothic" panose="020B0502020202020204" pitchFamily="34" charset="0"/>
              </a:rPr>
            </a:br>
            <a:endParaRPr lang="fr-FR" altLang="fr-FR" u="sng" dirty="0">
              <a:latin typeface="Century Gothic" panose="020B0502020202020204" pitchFamily="34" charset="0"/>
            </a:endParaRPr>
          </a:p>
        </p:txBody>
      </p:sp>
      <p:pic>
        <p:nvPicPr>
          <p:cNvPr id="7" name="Espace réservé du contenu 3"/>
          <p:cNvPicPr>
            <a:picLocks noChangeAspect="1"/>
          </p:cNvPicPr>
          <p:nvPr/>
        </p:nvPicPr>
        <p:blipFill rotWithShape="1">
          <a:blip r:embed="rId2">
            <a:extLst>
              <a:ext uri="{28A0092B-C50C-407E-A947-70E740481C1C}">
                <a14:useLocalDpi xmlns:a14="http://schemas.microsoft.com/office/drawing/2010/main" val="0"/>
              </a:ext>
            </a:extLst>
          </a:blip>
          <a:srcRect l="67223"/>
          <a:stretch/>
        </p:blipFill>
        <p:spPr>
          <a:xfrm>
            <a:off x="1897729" y="2513980"/>
            <a:ext cx="2190164" cy="2205954"/>
          </a:xfrm>
          <a:prstGeom prst="rect">
            <a:avLst/>
          </a:prstGeom>
        </p:spPr>
      </p:pic>
      <p:pic>
        <p:nvPicPr>
          <p:cNvPr id="10" name="Espace réservé du contenu 5">
            <a:extLst>
              <a:ext uri="{FF2B5EF4-FFF2-40B4-BE49-F238E27FC236}">
                <a16:creationId xmlns="" xmlns:a16="http://schemas.microsoft.com/office/drawing/2014/main" id="{887B55B7-07CF-4D46-A365-10449E997E56}"/>
              </a:ext>
            </a:extLst>
          </p:cNvPr>
          <p:cNvPicPr>
            <a:picLocks noChangeAspect="1"/>
          </p:cNvPicPr>
          <p:nvPr/>
        </p:nvPicPr>
        <p:blipFill rotWithShape="1">
          <a:blip r:embed="rId3">
            <a:extLst>
              <a:ext uri="{28A0092B-C50C-407E-A947-70E740481C1C}">
                <a14:useLocalDpi xmlns:a14="http://schemas.microsoft.com/office/drawing/2010/main" val="0"/>
              </a:ext>
            </a:extLst>
          </a:blip>
          <a:srcRect l="66653"/>
          <a:stretch/>
        </p:blipFill>
        <p:spPr>
          <a:xfrm>
            <a:off x="5454602" y="2480188"/>
            <a:ext cx="2228264" cy="2173570"/>
          </a:xfrm>
          <a:prstGeom prst="rect">
            <a:avLst/>
          </a:prstGeom>
        </p:spPr>
      </p:pic>
    </p:spTree>
    <p:extLst>
      <p:ext uri="{BB962C8B-B14F-4D97-AF65-F5344CB8AC3E}">
        <p14:creationId xmlns:p14="http://schemas.microsoft.com/office/powerpoint/2010/main" val="2599517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DFECFC7B-8263-4275-85A8-A6F659AE6070}"/>
              </a:ext>
            </a:extLst>
          </p:cNvPr>
          <p:cNvSpPr txBox="1">
            <a:spLocks/>
          </p:cNvSpPr>
          <p:nvPr/>
        </p:nvSpPr>
        <p:spPr>
          <a:xfrm>
            <a:off x="401768" y="401738"/>
            <a:ext cx="8610600" cy="1162303"/>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marL="0" marR="0" lvl="0" indent="0" algn="ctr" defTabSz="914400" rtl="0" eaLnBrk="1" latinLnBrk="0" hangingPunct="1">
              <a:lnSpc>
                <a:spcPct val="90000"/>
              </a:lnSpc>
              <a:spcBef>
                <a:spcPct val="0"/>
              </a:spcBef>
              <a:spcAft>
                <a:spcPts val="0"/>
              </a:spcAft>
              <a:buClrTx/>
              <a:buSzTx/>
              <a:buFontTx/>
              <a:buNone/>
              <a:tabLst/>
              <a:defRPr/>
            </a:pPr>
            <a:r>
              <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rPr>
              <a:t>L’ÉQUIPE du CER XXX</a:t>
            </a:r>
          </a:p>
        </p:txBody>
      </p:sp>
      <p:sp>
        <p:nvSpPr>
          <p:cNvPr id="7" name="ZoneTexte 6">
            <a:extLst>
              <a:ext uri="{FF2B5EF4-FFF2-40B4-BE49-F238E27FC236}">
                <a16:creationId xmlns="" xmlns:a16="http://schemas.microsoft.com/office/drawing/2014/main" id="{2F068287-13BF-440F-A119-CE2A081FB221}"/>
              </a:ext>
            </a:extLst>
          </p:cNvPr>
          <p:cNvSpPr txBox="1"/>
          <p:nvPr/>
        </p:nvSpPr>
        <p:spPr>
          <a:xfrm>
            <a:off x="401768" y="1599252"/>
            <a:ext cx="2997410" cy="584775"/>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CHARGÉ(E) DES RELATIONS</a:t>
            </a:r>
            <a:b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AVEC LES ÉLÈVES</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6" name="Rectangle : coins arrondis 5">
            <a:extLst>
              <a:ext uri="{FF2B5EF4-FFF2-40B4-BE49-F238E27FC236}">
                <a16:creationId xmlns="" xmlns:a16="http://schemas.microsoft.com/office/drawing/2014/main" id="{2629F819-F1E7-4BE1-AC3B-B760A5A69BD5}"/>
              </a:ext>
            </a:extLst>
          </p:cNvPr>
          <p:cNvSpPr/>
          <p:nvPr/>
        </p:nvSpPr>
        <p:spPr>
          <a:xfrm>
            <a:off x="6089019" y="2548877"/>
            <a:ext cx="1667730" cy="2451102"/>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smtClean="0">
                <a:solidFill>
                  <a:prstClr val="black"/>
                </a:solidFill>
                <a:latin typeface="Century Gothic" panose="020B0502020202020204" pitchFamily="34" charset="0"/>
              </a:rPr>
              <a:t>Delphine CATOR</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a:t>
            </a: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dispensées</a:t>
            </a:r>
          </a:p>
          <a:p>
            <a:pPr marL="0" marR="0" lvl="0" indent="0" algn="ctr" defTabSz="457200" rtl="0" eaLnBrk="1" latinLnBrk="0" hangingPunct="1">
              <a:lnSpc>
                <a:spcPct val="100000"/>
              </a:lnSpc>
              <a:spcBef>
                <a:spcPts val="0"/>
              </a:spcBef>
              <a:spcAft>
                <a:spcPts val="0"/>
              </a:spcAft>
              <a:buClrTx/>
              <a:buSzTx/>
              <a:buFontTx/>
              <a:buNone/>
              <a:tabLst/>
              <a:defRPr/>
            </a:pPr>
            <a:endParaRPr lang="fr-FR" altLang="fr-FR" sz="800" dirty="0">
              <a:solidFill>
                <a:prstClr val="black"/>
              </a:solidFill>
              <a:latin typeface="Century Gothic" panose="020B0502020202020204" pitchFamily="34" charset="0"/>
            </a:endParaRP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AUTO</a:t>
            </a:r>
          </a:p>
          <a:p>
            <a:pPr marL="0" marR="0" lvl="0" indent="0" algn="ctr" defTabSz="457200" rtl="0" eaLnBrk="1" latinLnBrk="0" hangingPunct="1">
              <a:lnSpc>
                <a:spcPct val="100000"/>
              </a:lnSpc>
              <a:spcBef>
                <a:spcPts val="0"/>
              </a:spcBef>
              <a:spcAft>
                <a:spcPts val="0"/>
              </a:spcAft>
              <a:buClrTx/>
              <a:buSzTx/>
              <a:buFontTx/>
              <a:buNone/>
              <a:tabLst/>
              <a:defRPr/>
            </a:pPr>
            <a:endParaRPr lang="fr-FR" altLang="fr-FR" sz="800" dirty="0">
              <a:solidFill>
                <a:prstClr val="black"/>
              </a:solidFill>
              <a:latin typeface="Century Gothic" panose="020B0502020202020204" pitchFamily="34" charset="0"/>
            </a:endParaRP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MOTO</a:t>
            </a:r>
          </a:p>
          <a:p>
            <a:pPr marL="0" marR="0" lvl="0" indent="0" algn="ctr" defTabSz="457200" rtl="0" eaLnBrk="1" latinLnBrk="0" hangingPunct="1">
              <a:lnSpc>
                <a:spcPct val="100000"/>
              </a:lnSpc>
              <a:spcBef>
                <a:spcPts val="0"/>
              </a:spcBef>
              <a:spcAft>
                <a:spcPts val="0"/>
              </a:spcAft>
              <a:buClrTx/>
              <a:buSzTx/>
              <a:buFontTx/>
              <a:buNone/>
              <a:tabLst/>
              <a:defRPr/>
            </a:pPr>
            <a:endParaRPr lang="fr-FR" altLang="fr-FR" sz="800" dirty="0">
              <a:solidFill>
                <a:prstClr val="black"/>
              </a:solidFill>
              <a:latin typeface="Century Gothic" panose="020B0502020202020204" pitchFamily="34" charset="0"/>
            </a:endParaRP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BATEAU</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endParaRP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smtClean="0">
                <a:solidFill>
                  <a:prstClr val="black"/>
                </a:solidFill>
                <a:latin typeface="Century Gothic" panose="020B0502020202020204" pitchFamily="34" charset="0"/>
              </a:rPr>
              <a:t>FORMATION  THEORIIQUE</a:t>
            </a:r>
          </a:p>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smtClean="0">
                <a:solidFill>
                  <a:prstClr val="black"/>
                </a:solidFill>
                <a:latin typeface="Century Gothic" panose="020B0502020202020204" pitchFamily="34" charset="0"/>
              </a:rPr>
              <a:t>POST – PERMIS</a:t>
            </a:r>
          </a:p>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smtClean="0">
                <a:solidFill>
                  <a:prstClr val="black"/>
                </a:solidFill>
                <a:latin typeface="Century Gothic" panose="020B0502020202020204" pitchFamily="34" charset="0"/>
              </a:rPr>
              <a:t>ECO - CONDUITE</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7" name="Rectangle : coins arrondis 26">
            <a:extLst>
              <a:ext uri="{FF2B5EF4-FFF2-40B4-BE49-F238E27FC236}">
                <a16:creationId xmlns="" xmlns:a16="http://schemas.microsoft.com/office/drawing/2014/main" id="{94824F2B-C0F3-482C-A4FC-676630DFB380}"/>
              </a:ext>
            </a:extLst>
          </p:cNvPr>
          <p:cNvSpPr/>
          <p:nvPr/>
        </p:nvSpPr>
        <p:spPr>
          <a:xfrm>
            <a:off x="1224391" y="2843486"/>
            <a:ext cx="1620446" cy="64219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smtClean="0">
                <a:solidFill>
                  <a:prstClr val="black"/>
                </a:solidFill>
                <a:latin typeface="Century Gothic" panose="020B0502020202020204" pitchFamily="34" charset="0"/>
              </a:rPr>
              <a:t>Delphine CATOR</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8" name="Rectangle 27">
            <a:extLst>
              <a:ext uri="{FF2B5EF4-FFF2-40B4-BE49-F238E27FC236}">
                <a16:creationId xmlns="" xmlns:a16="http://schemas.microsoft.com/office/drawing/2014/main" id="{69B04605-F50B-440B-AFDE-760586AFD37E}"/>
              </a:ext>
            </a:extLst>
          </p:cNvPr>
          <p:cNvSpPr/>
          <p:nvPr/>
        </p:nvSpPr>
        <p:spPr>
          <a:xfrm>
            <a:off x="2718219" y="2548877"/>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29" name="Image 28">
            <a:extLst>
              <a:ext uri="{FF2B5EF4-FFF2-40B4-BE49-F238E27FC236}">
                <a16:creationId xmlns="" xmlns:a16="http://schemas.microsoft.com/office/drawing/2014/main" id="{71780710-533A-4F19-BCDE-0E6011A900ED}"/>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2665854" y="2568840"/>
            <a:ext cx="646998" cy="695541"/>
          </a:xfrm>
          <a:prstGeom prst="rect">
            <a:avLst/>
          </a:prstGeom>
        </p:spPr>
      </p:pic>
      <p:sp>
        <p:nvSpPr>
          <p:cNvPr id="37" name="Rectangle : coins arrondis 36">
            <a:extLst>
              <a:ext uri="{FF2B5EF4-FFF2-40B4-BE49-F238E27FC236}">
                <a16:creationId xmlns="" xmlns:a16="http://schemas.microsoft.com/office/drawing/2014/main" id="{6A5797A3-75DD-4954-A57A-CAD0657296A7}"/>
              </a:ext>
            </a:extLst>
          </p:cNvPr>
          <p:cNvSpPr/>
          <p:nvPr/>
        </p:nvSpPr>
        <p:spPr>
          <a:xfrm rot="176932">
            <a:off x="2306171" y="5265739"/>
            <a:ext cx="1516945" cy="792772"/>
          </a:xfrm>
          <a:prstGeom prst="round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8" name="Triangle isocèle 37">
            <a:extLst>
              <a:ext uri="{FF2B5EF4-FFF2-40B4-BE49-F238E27FC236}">
                <a16:creationId xmlns="" xmlns:a16="http://schemas.microsoft.com/office/drawing/2014/main" id="{503C6553-1B32-444B-9C6C-A11CF10BB974}"/>
              </a:ext>
            </a:extLst>
          </p:cNvPr>
          <p:cNvSpPr/>
          <p:nvPr/>
        </p:nvSpPr>
        <p:spPr>
          <a:xfrm rot="11417491">
            <a:off x="2365574" y="5967007"/>
            <a:ext cx="487949" cy="343985"/>
          </a:xfrm>
          <a:prstGeom prst="triangl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9" name="ZoneTexte 38">
            <a:extLst>
              <a:ext uri="{FF2B5EF4-FFF2-40B4-BE49-F238E27FC236}">
                <a16:creationId xmlns="" xmlns:a16="http://schemas.microsoft.com/office/drawing/2014/main" id="{80213929-9A65-479B-A7F8-28E1CE5AAC1C}"/>
              </a:ext>
            </a:extLst>
          </p:cNvPr>
          <p:cNvSpPr txBox="1"/>
          <p:nvPr/>
        </p:nvSpPr>
        <p:spPr>
          <a:xfrm rot="186132">
            <a:off x="2685186" y="5335677"/>
            <a:ext cx="1120134" cy="67710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ENJOY</a:t>
            </a:r>
            <a:b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DRIVING</a:t>
            </a: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rPr>
              <a:t/>
            </a:r>
            <a:b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600" b="0" i="0" u="none" strike="noStrike" kern="1200" cap="none" spc="0" normalizeH="0" baseline="0" noProof="0" dirty="0">
                <a:ln>
                  <a:noFill/>
                </a:ln>
                <a:solidFill>
                  <a:prstClr val="white"/>
                </a:solidFill>
                <a:effectLst/>
                <a:uLnTx/>
                <a:uFillTx/>
                <a:latin typeface="Century Gothic" panose="020B0502020202020204" pitchFamily="34" charset="0"/>
              </a:rPr>
              <a:t>*LE PLAISIR DE CONDUIRE</a:t>
            </a:r>
          </a:p>
        </p:txBody>
      </p:sp>
      <p:sp>
        <p:nvSpPr>
          <p:cNvPr id="40" name="ZoneTexte 39">
            <a:extLst>
              <a:ext uri="{FF2B5EF4-FFF2-40B4-BE49-F238E27FC236}">
                <a16:creationId xmlns="" xmlns:a16="http://schemas.microsoft.com/office/drawing/2014/main" id="{A36AD38C-EFDB-4DC4-8A15-4FE2B1624C8C}"/>
              </a:ext>
            </a:extLst>
          </p:cNvPr>
          <p:cNvSpPr txBox="1"/>
          <p:nvPr/>
        </p:nvSpPr>
        <p:spPr>
          <a:xfrm>
            <a:off x="2425781" y="5304905"/>
            <a:ext cx="480147" cy="584775"/>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none" strike="noStrike" kern="1200" cap="none" spc="0" normalizeH="0" baseline="0" noProof="0" dirty="0">
                <a:ln>
                  <a:noFill/>
                </a:ln>
                <a:solidFill>
                  <a:prstClr val="white"/>
                </a:solidFill>
                <a:effectLst/>
                <a:uLnTx/>
                <a:uFillTx/>
                <a:latin typeface="Century Gothic" panose="020B0502020202020204" pitchFamily="34" charset="0"/>
              </a:rPr>
              <a:t>#</a:t>
            </a:r>
            <a:endParaRPr kumimoji="0" lang="fr-FR" altLang="fr-FR" sz="32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1" name="ZoneTexte 20">
            <a:extLst>
              <a:ext uri="{FF2B5EF4-FFF2-40B4-BE49-F238E27FC236}">
                <a16:creationId xmlns="" xmlns:a16="http://schemas.microsoft.com/office/drawing/2014/main" id="{FC90ED47-F1CB-49E5-9667-6C2C6DD5D382}"/>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4.1 DU LABEL DE L’ETAT</a:t>
            </a:r>
          </a:p>
        </p:txBody>
      </p:sp>
      <p:sp>
        <p:nvSpPr>
          <p:cNvPr id="23" name="ZoneTexte 22">
            <a:extLst>
              <a:ext uri="{FF2B5EF4-FFF2-40B4-BE49-F238E27FC236}">
                <a16:creationId xmlns="" xmlns:a16="http://schemas.microsoft.com/office/drawing/2014/main" id="{B93D68CD-A909-4AEF-B223-666962909162}"/>
              </a:ext>
            </a:extLst>
          </p:cNvPr>
          <p:cNvSpPr txBox="1"/>
          <p:nvPr/>
        </p:nvSpPr>
        <p:spPr>
          <a:xfrm>
            <a:off x="482352" y="3730058"/>
            <a:ext cx="3268299" cy="338554"/>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RESPONSABLE PÉDAGOGIQUE</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24" name="Rectangle : coins arrondis 23">
            <a:extLst>
              <a:ext uri="{FF2B5EF4-FFF2-40B4-BE49-F238E27FC236}">
                <a16:creationId xmlns="" xmlns:a16="http://schemas.microsoft.com/office/drawing/2014/main" id="{39FF2BC5-EB22-40DF-96F3-89A63427436B}"/>
              </a:ext>
            </a:extLst>
          </p:cNvPr>
          <p:cNvSpPr/>
          <p:nvPr/>
        </p:nvSpPr>
        <p:spPr>
          <a:xfrm>
            <a:off x="1526751" y="4264117"/>
            <a:ext cx="1685497"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noProof="0" dirty="0" smtClean="0">
                <a:solidFill>
                  <a:prstClr val="black"/>
                </a:solidFill>
                <a:latin typeface="Century Gothic" panose="020B0502020202020204" pitchFamily="34" charset="0"/>
              </a:rPr>
              <a:t>Delphine CATOR</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0" name="Rectangle 29">
            <a:extLst>
              <a:ext uri="{FF2B5EF4-FFF2-40B4-BE49-F238E27FC236}">
                <a16:creationId xmlns="" xmlns:a16="http://schemas.microsoft.com/office/drawing/2014/main" id="{290FD4EA-63DA-4C4B-94B8-D9DD6BBDA268}"/>
              </a:ext>
            </a:extLst>
          </p:cNvPr>
          <p:cNvSpPr/>
          <p:nvPr/>
        </p:nvSpPr>
        <p:spPr>
          <a:xfrm>
            <a:off x="7571132" y="238762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2" name="ZoneTexte 31">
            <a:extLst>
              <a:ext uri="{FF2B5EF4-FFF2-40B4-BE49-F238E27FC236}">
                <a16:creationId xmlns="" xmlns:a16="http://schemas.microsoft.com/office/drawing/2014/main" id="{111F1B2E-3278-491C-B818-07175B3B4706}"/>
              </a:ext>
            </a:extLst>
          </p:cNvPr>
          <p:cNvSpPr txBox="1"/>
          <p:nvPr/>
        </p:nvSpPr>
        <p:spPr>
          <a:xfrm>
            <a:off x="5500956" y="1599252"/>
            <a:ext cx="2997410" cy="338554"/>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NOS ENSEIGNANTS</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pic>
        <p:nvPicPr>
          <p:cNvPr id="42" name="Image 41">
            <a:extLst>
              <a:ext uri="{FF2B5EF4-FFF2-40B4-BE49-F238E27FC236}">
                <a16:creationId xmlns="" xmlns:a16="http://schemas.microsoft.com/office/drawing/2014/main" id="{F5C114FA-364D-47BB-819E-E421952E850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7504698" y="2430323"/>
            <a:ext cx="701271" cy="609769"/>
          </a:xfrm>
          <a:prstGeom prst="rect">
            <a:avLst/>
          </a:prstGeom>
        </p:spPr>
      </p:pic>
      <p:sp>
        <p:nvSpPr>
          <p:cNvPr id="53" name="Rectangle 52">
            <a:extLst>
              <a:ext uri="{FF2B5EF4-FFF2-40B4-BE49-F238E27FC236}">
                <a16:creationId xmlns="" xmlns:a16="http://schemas.microsoft.com/office/drawing/2014/main" id="{BC31B619-DA26-40F1-8657-10CEFCED928F}"/>
              </a:ext>
            </a:extLst>
          </p:cNvPr>
          <p:cNvSpPr/>
          <p:nvPr/>
        </p:nvSpPr>
        <p:spPr>
          <a:xfrm>
            <a:off x="1335616" y="4799065"/>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4" name="Image 53">
            <a:extLst>
              <a:ext uri="{FF2B5EF4-FFF2-40B4-BE49-F238E27FC236}">
                <a16:creationId xmlns="" xmlns:a16="http://schemas.microsoft.com/office/drawing/2014/main" id="{A6EDB9FB-A543-44A1-99F3-C380D324D23A}"/>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1260121" y="4810958"/>
            <a:ext cx="701271" cy="763656"/>
          </a:xfrm>
          <a:prstGeom prst="rect">
            <a:avLst/>
          </a:prstGeom>
        </p:spPr>
      </p:pic>
    </p:spTree>
    <p:extLst>
      <p:ext uri="{BB962C8B-B14F-4D97-AF65-F5344CB8AC3E}">
        <p14:creationId xmlns:p14="http://schemas.microsoft.com/office/powerpoint/2010/main" val="3708128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 xmlns:a16="http://schemas.microsoft.com/office/drawing/2014/main" id="{FC90ED47-F1CB-49E5-9667-6C2C6DD5D382}"/>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5.2 DU LABEL DE L’ETAT</a:t>
            </a:r>
          </a:p>
        </p:txBody>
      </p:sp>
      <p:sp>
        <p:nvSpPr>
          <p:cNvPr id="56" name="ZoneTexte 55">
            <a:extLst>
              <a:ext uri="{FF2B5EF4-FFF2-40B4-BE49-F238E27FC236}">
                <a16:creationId xmlns="" xmlns:a16="http://schemas.microsoft.com/office/drawing/2014/main" id="{2FC08BA8-F495-4EC1-BDC7-06C0D975AEDA}"/>
              </a:ext>
            </a:extLst>
          </p:cNvPr>
          <p:cNvSpPr txBox="1"/>
          <p:nvPr/>
        </p:nvSpPr>
        <p:spPr>
          <a:xfrm>
            <a:off x="-736006" y="563926"/>
            <a:ext cx="7063530" cy="1077218"/>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lang="fr-FR" altLang="fr-FR" sz="3200" b="1" u="sng" dirty="0">
                <a:solidFill>
                  <a:srgbClr val="D0363B"/>
                </a:solidFill>
                <a:latin typeface="Century Gothic" panose="020B0502020202020204" pitchFamily="34" charset="0"/>
              </a:rPr>
              <a:t>INFOS PRATIQUES</a:t>
            </a:r>
            <a: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FORMATIONS 2 &amp; 3 ROUES</a:t>
            </a:r>
          </a:p>
        </p:txBody>
      </p:sp>
      <p:pic>
        <p:nvPicPr>
          <p:cNvPr id="5" name="Image 4">
            <a:extLst>
              <a:ext uri="{FF2B5EF4-FFF2-40B4-BE49-F238E27FC236}">
                <a16:creationId xmlns="" xmlns:a16="http://schemas.microsoft.com/office/drawing/2014/main" id="{1321B4BE-19FF-4957-94C9-95F1F862F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070" y="563926"/>
            <a:ext cx="2383184" cy="1787388"/>
          </a:xfrm>
          <a:prstGeom prst="rect">
            <a:avLst/>
          </a:prstGeom>
        </p:spPr>
      </p:pic>
      <p:sp>
        <p:nvSpPr>
          <p:cNvPr id="8" name="ZoneTexte 7">
            <a:extLst>
              <a:ext uri="{FF2B5EF4-FFF2-40B4-BE49-F238E27FC236}">
                <a16:creationId xmlns="" xmlns:a16="http://schemas.microsoft.com/office/drawing/2014/main" id="{E863052F-BD65-4540-AA4C-927DE7E7D8C0}"/>
              </a:ext>
            </a:extLst>
          </p:cNvPr>
          <p:cNvSpPr txBox="1"/>
          <p:nvPr/>
        </p:nvSpPr>
        <p:spPr>
          <a:xfrm>
            <a:off x="489076" y="1716441"/>
            <a:ext cx="3849189" cy="369332"/>
          </a:xfrm>
          <a:prstGeom prst="rect">
            <a:avLst/>
          </a:prstGeom>
          <a:noFill/>
        </p:spPr>
        <p:txBody>
          <a:bodyPr wrap="square" numCol="1" rtlCol="0">
            <a:spAutoFit/>
          </a:bodyPr>
          <a:lstStyle/>
          <a:p>
            <a:r>
              <a:rPr lang="fr-FR" altLang="fr-FR" u="sng" dirty="0">
                <a:solidFill>
                  <a:srgbClr val="3D3E44"/>
                </a:solidFill>
                <a:latin typeface="Century Gothic" panose="020B0502020202020204" pitchFamily="34" charset="0"/>
              </a:rPr>
              <a:t>&gt;&gt; Formations dispensées</a:t>
            </a:r>
          </a:p>
        </p:txBody>
      </p:sp>
      <p:pic>
        <p:nvPicPr>
          <p:cNvPr id="10" name="Image 9">
            <a:extLst>
              <a:ext uri="{FF2B5EF4-FFF2-40B4-BE49-F238E27FC236}">
                <a16:creationId xmlns="" xmlns:a16="http://schemas.microsoft.com/office/drawing/2014/main" id="{15EE5EFB-3DEC-4E07-AAE0-B949ACC4C2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0" y="2241236"/>
            <a:ext cx="714103" cy="752527"/>
          </a:xfrm>
          <a:prstGeom prst="rect">
            <a:avLst/>
          </a:prstGeom>
        </p:spPr>
      </p:pic>
      <p:pic>
        <p:nvPicPr>
          <p:cNvPr id="14" name="Image 13">
            <a:extLst>
              <a:ext uri="{FF2B5EF4-FFF2-40B4-BE49-F238E27FC236}">
                <a16:creationId xmlns="" xmlns:a16="http://schemas.microsoft.com/office/drawing/2014/main" id="{0AA61ACB-72DF-45BF-B199-EFFB39713E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7976" y="2218854"/>
            <a:ext cx="714103" cy="752528"/>
          </a:xfrm>
          <a:prstGeom prst="rect">
            <a:avLst/>
          </a:prstGeom>
        </p:spPr>
      </p:pic>
      <p:sp>
        <p:nvSpPr>
          <p:cNvPr id="26" name="ZoneTexte 25">
            <a:extLst>
              <a:ext uri="{FF2B5EF4-FFF2-40B4-BE49-F238E27FC236}">
                <a16:creationId xmlns="" xmlns:a16="http://schemas.microsoft.com/office/drawing/2014/main" id="{0F2DA9D2-7388-4813-9A15-9B2600B4C347}"/>
              </a:ext>
            </a:extLst>
          </p:cNvPr>
          <p:cNvSpPr txBox="1"/>
          <p:nvPr/>
        </p:nvSpPr>
        <p:spPr>
          <a:xfrm>
            <a:off x="352407" y="3341504"/>
            <a:ext cx="7903319" cy="523220"/>
          </a:xfrm>
          <a:prstGeom prst="rect">
            <a:avLst/>
          </a:prstGeom>
          <a:noFill/>
        </p:spPr>
        <p:txBody>
          <a:bodyPr wrap="square" numCol="1" rtlCol="0">
            <a:spAutoFit/>
          </a:bodyPr>
          <a:lstStyle/>
          <a:p>
            <a:r>
              <a:rPr lang="fr-FR" altLang="fr-FR" sz="1400" dirty="0">
                <a:latin typeface="Century Gothic" panose="020B0502020202020204" pitchFamily="34" charset="0"/>
              </a:rPr>
              <a:t>Notre école de conduite dispose d’une </a:t>
            </a:r>
            <a:r>
              <a:rPr lang="fr-FR" altLang="fr-FR" sz="1400" b="1" dirty="0">
                <a:latin typeface="Century Gothic" panose="020B0502020202020204" pitchFamily="34" charset="0"/>
              </a:rPr>
              <a:t>piste</a:t>
            </a:r>
            <a:r>
              <a:rPr lang="fr-FR" altLang="fr-FR" sz="1400" dirty="0">
                <a:latin typeface="Century Gothic" panose="020B0502020202020204" pitchFamily="34" charset="0"/>
              </a:rPr>
              <a:t> située à </a:t>
            </a:r>
            <a:r>
              <a:rPr lang="fr-FR" altLang="fr-FR" sz="1400" dirty="0" smtClean="0">
                <a:latin typeface="Century Gothic" panose="020B0502020202020204" pitchFamily="34" charset="0"/>
              </a:rPr>
              <a:t>BORDEAUX – LAC</a:t>
            </a:r>
          </a:p>
          <a:p>
            <a:r>
              <a:rPr lang="fr-FR" altLang="fr-FR" sz="1400" dirty="0" smtClean="0">
                <a:solidFill>
                  <a:srgbClr val="D0363B"/>
                </a:solidFill>
                <a:latin typeface="Century Gothic" panose="020B0502020202020204" pitchFamily="34" charset="0"/>
              </a:rPr>
              <a:t>Boulevard Jacques CHABAN – DELMAS 33520 BRUGES</a:t>
            </a:r>
            <a:endParaRPr lang="fr-FR" altLang="fr-FR" sz="1400" dirty="0">
              <a:solidFill>
                <a:srgbClr val="D0363B"/>
              </a:solidFill>
              <a:latin typeface="Century Gothic" panose="020B0502020202020204" pitchFamily="34" charset="0"/>
            </a:endParaRPr>
          </a:p>
        </p:txBody>
      </p:sp>
      <p:sp>
        <p:nvSpPr>
          <p:cNvPr id="57" name="ZoneTexte 56">
            <a:extLst>
              <a:ext uri="{FF2B5EF4-FFF2-40B4-BE49-F238E27FC236}">
                <a16:creationId xmlns="" xmlns:a16="http://schemas.microsoft.com/office/drawing/2014/main" id="{E9FBFCFC-E160-4B86-B2F4-69106837D696}"/>
              </a:ext>
            </a:extLst>
          </p:cNvPr>
          <p:cNvSpPr txBox="1"/>
          <p:nvPr/>
        </p:nvSpPr>
        <p:spPr>
          <a:xfrm>
            <a:off x="400593" y="4053669"/>
            <a:ext cx="6984275" cy="307777"/>
          </a:xfrm>
          <a:prstGeom prst="rect">
            <a:avLst/>
          </a:prstGeom>
          <a:noFill/>
        </p:spPr>
        <p:txBody>
          <a:bodyPr wrap="square" numCol="1" rtlCol="0">
            <a:spAutoFit/>
          </a:bodyPr>
          <a:lstStyle/>
          <a:p>
            <a:r>
              <a:rPr lang="fr-FR" altLang="fr-FR" sz="1400" dirty="0">
                <a:latin typeface="Century Gothic" panose="020B0502020202020204" pitchFamily="34" charset="0"/>
              </a:rPr>
              <a:t>Elle se situe à</a:t>
            </a:r>
            <a:r>
              <a:rPr lang="fr-FR" altLang="fr-FR" sz="1400" dirty="0">
                <a:solidFill>
                  <a:srgbClr val="D0363B"/>
                </a:solidFill>
                <a:latin typeface="Century Gothic" panose="020B0502020202020204" pitchFamily="34" charset="0"/>
              </a:rPr>
              <a:t> </a:t>
            </a:r>
            <a:r>
              <a:rPr lang="fr-FR" altLang="fr-FR" sz="1400" dirty="0" smtClean="0">
                <a:solidFill>
                  <a:srgbClr val="D0363B"/>
                </a:solidFill>
                <a:latin typeface="Century Gothic" panose="020B0502020202020204" pitchFamily="34" charset="0"/>
              </a:rPr>
              <a:t>6,3 </a:t>
            </a:r>
            <a:r>
              <a:rPr lang="fr-FR" altLang="fr-FR" sz="1400" dirty="0">
                <a:solidFill>
                  <a:srgbClr val="3D3E44"/>
                </a:solidFill>
                <a:latin typeface="Century Gothic" panose="020B0502020202020204" pitchFamily="34" charset="0"/>
              </a:rPr>
              <a:t>k</a:t>
            </a:r>
            <a:r>
              <a:rPr lang="fr-FR" altLang="fr-FR" sz="1400" dirty="0">
                <a:latin typeface="Century Gothic" panose="020B0502020202020204" pitchFamily="34" charset="0"/>
              </a:rPr>
              <a:t>m (soit </a:t>
            </a:r>
            <a:r>
              <a:rPr lang="fr-FR" altLang="fr-FR" sz="1400" dirty="0" smtClean="0">
                <a:solidFill>
                  <a:srgbClr val="D0363B"/>
                </a:solidFill>
                <a:latin typeface="Century Gothic" panose="020B0502020202020204" pitchFamily="34" charset="0"/>
              </a:rPr>
              <a:t>10</a:t>
            </a:r>
            <a:r>
              <a:rPr lang="fr-FR" altLang="fr-FR" sz="1400" dirty="0" smtClean="0">
                <a:latin typeface="Century Gothic" panose="020B0502020202020204" pitchFamily="34" charset="0"/>
              </a:rPr>
              <a:t> </a:t>
            </a:r>
            <a:r>
              <a:rPr lang="fr-FR" altLang="fr-FR" sz="1400" dirty="0">
                <a:latin typeface="Century Gothic" panose="020B0502020202020204" pitchFamily="34" charset="0"/>
              </a:rPr>
              <a:t>min de l’école de conduite)</a:t>
            </a:r>
          </a:p>
        </p:txBody>
      </p:sp>
      <p:sp>
        <p:nvSpPr>
          <p:cNvPr id="58" name="ZoneTexte 57">
            <a:extLst>
              <a:ext uri="{FF2B5EF4-FFF2-40B4-BE49-F238E27FC236}">
                <a16:creationId xmlns="" xmlns:a16="http://schemas.microsoft.com/office/drawing/2014/main" id="{F7AD8E50-EED4-4FD1-B081-5CBCDFD4AAAC}"/>
              </a:ext>
            </a:extLst>
          </p:cNvPr>
          <p:cNvSpPr txBox="1"/>
          <p:nvPr/>
        </p:nvSpPr>
        <p:spPr>
          <a:xfrm>
            <a:off x="400593" y="4562551"/>
            <a:ext cx="6984275" cy="307777"/>
          </a:xfrm>
          <a:prstGeom prst="rect">
            <a:avLst/>
          </a:prstGeom>
          <a:noFill/>
        </p:spPr>
        <p:txBody>
          <a:bodyPr wrap="square" numCol="1" rtlCol="0">
            <a:spAutoFit/>
          </a:bodyPr>
          <a:lstStyle/>
          <a:p>
            <a:r>
              <a:rPr lang="fr-FR" altLang="fr-FR" sz="1400" dirty="0" smtClean="0">
                <a:latin typeface="Century Gothic" panose="020B0502020202020204" pitchFamily="34" charset="0"/>
              </a:rPr>
              <a:t>Le </a:t>
            </a:r>
            <a:r>
              <a:rPr lang="fr-FR" altLang="fr-FR" sz="1400" dirty="0">
                <a:latin typeface="Century Gothic" panose="020B0502020202020204" pitchFamily="34" charset="0"/>
              </a:rPr>
              <a:t>point de RDV se fait toujours à la piste</a:t>
            </a:r>
          </a:p>
        </p:txBody>
      </p:sp>
      <p:sp>
        <p:nvSpPr>
          <p:cNvPr id="59" name="ZoneTexte 58">
            <a:extLst>
              <a:ext uri="{FF2B5EF4-FFF2-40B4-BE49-F238E27FC236}">
                <a16:creationId xmlns="" xmlns:a16="http://schemas.microsoft.com/office/drawing/2014/main" id="{B24D9A68-417E-4178-9880-A8F032B52DFE}"/>
              </a:ext>
            </a:extLst>
          </p:cNvPr>
          <p:cNvSpPr txBox="1"/>
          <p:nvPr/>
        </p:nvSpPr>
        <p:spPr>
          <a:xfrm>
            <a:off x="400593" y="5294268"/>
            <a:ext cx="8168642" cy="738664"/>
          </a:xfrm>
          <a:prstGeom prst="rect">
            <a:avLst/>
          </a:prstGeom>
          <a:noFill/>
        </p:spPr>
        <p:txBody>
          <a:bodyPr wrap="square" numCol="1" rtlCol="0">
            <a:spAutoFit/>
          </a:bodyPr>
          <a:lstStyle/>
          <a:p>
            <a:pPr algn="just"/>
            <a:r>
              <a:rPr lang="fr-FR" altLang="fr-FR" sz="1400" b="1" dirty="0">
                <a:latin typeface="Century Gothic" panose="020B0502020202020204" pitchFamily="34" charset="0"/>
              </a:rPr>
              <a:t>Engagé dans une démarche qualité</a:t>
            </a:r>
            <a:r>
              <a:rPr lang="fr-FR" altLang="fr-FR" sz="1400" dirty="0">
                <a:latin typeface="Century Gothic" panose="020B0502020202020204" pitchFamily="34" charset="0"/>
              </a:rPr>
              <a:t>, le </a:t>
            </a:r>
            <a:r>
              <a:rPr lang="fr-FR" altLang="fr-FR" sz="1400" b="1" dirty="0">
                <a:latin typeface="Century Gothic" panose="020B0502020202020204" pitchFamily="34" charset="0"/>
              </a:rPr>
              <a:t>CER </a:t>
            </a:r>
            <a:r>
              <a:rPr lang="fr-FR" altLang="fr-FR" sz="1400" b="1" dirty="0" smtClean="0">
                <a:solidFill>
                  <a:srgbClr val="D0363B"/>
                </a:solidFill>
                <a:latin typeface="Century Gothic" panose="020B0502020202020204" pitchFamily="34" charset="0"/>
              </a:rPr>
              <a:t>WILSON</a:t>
            </a:r>
            <a:r>
              <a:rPr lang="fr-FR" altLang="fr-FR" sz="1400" b="1" dirty="0" smtClean="0">
                <a:latin typeface="Century Gothic" panose="020B0502020202020204" pitchFamily="34" charset="0"/>
              </a:rPr>
              <a:t> </a:t>
            </a:r>
            <a:r>
              <a:rPr lang="fr-FR" altLang="fr-FR" sz="1400" dirty="0">
                <a:latin typeface="Century Gothic" panose="020B0502020202020204" pitchFamily="34" charset="0"/>
              </a:rPr>
              <a:t>met à votre disposition un enseignant expert pour un groupe de </a:t>
            </a:r>
            <a:r>
              <a:rPr lang="fr-FR" altLang="fr-FR" sz="1400" dirty="0">
                <a:solidFill>
                  <a:srgbClr val="D0363B"/>
                </a:solidFill>
                <a:latin typeface="Century Gothic" panose="020B0502020202020204" pitchFamily="34" charset="0"/>
              </a:rPr>
              <a:t>4</a:t>
            </a:r>
            <a:r>
              <a:rPr lang="fr-FR" altLang="fr-FR" sz="1400" dirty="0" smtClean="0">
                <a:latin typeface="Century Gothic" panose="020B0502020202020204" pitchFamily="34" charset="0"/>
              </a:rPr>
              <a:t> </a:t>
            </a:r>
            <a:r>
              <a:rPr lang="fr-FR" altLang="fr-FR" sz="1400" dirty="0">
                <a:latin typeface="Century Gothic" panose="020B0502020202020204" pitchFamily="34" charset="0"/>
              </a:rPr>
              <a:t>élèves maximum lors des </a:t>
            </a:r>
            <a:r>
              <a:rPr lang="fr-FR" altLang="fr-FR" sz="1400" b="1" dirty="0">
                <a:latin typeface="Century Gothic" panose="020B0502020202020204" pitchFamily="34" charset="0"/>
              </a:rPr>
              <a:t>cours de maniabilité sur plateau</a:t>
            </a:r>
            <a:r>
              <a:rPr lang="fr-FR" altLang="fr-FR" sz="1400" dirty="0">
                <a:latin typeface="Century Gothic" panose="020B0502020202020204" pitchFamily="34" charset="0"/>
              </a:rPr>
              <a:t>, et un groupe </a:t>
            </a:r>
            <a:r>
              <a:rPr lang="fr-FR" altLang="fr-FR" sz="1400" dirty="0" smtClean="0">
                <a:solidFill>
                  <a:srgbClr val="D0363B"/>
                </a:solidFill>
                <a:latin typeface="Century Gothic" panose="020B0502020202020204" pitchFamily="34" charset="0"/>
              </a:rPr>
              <a:t>3</a:t>
            </a:r>
            <a:r>
              <a:rPr lang="fr-FR" altLang="fr-FR" sz="1400" dirty="0" smtClean="0">
                <a:latin typeface="Century Gothic" panose="020B0502020202020204" pitchFamily="34" charset="0"/>
              </a:rPr>
              <a:t> </a:t>
            </a:r>
            <a:r>
              <a:rPr lang="fr-FR" altLang="fr-FR" sz="1400" dirty="0">
                <a:latin typeface="Century Gothic" panose="020B0502020202020204" pitchFamily="34" charset="0"/>
              </a:rPr>
              <a:t>élèves maximum lors des</a:t>
            </a:r>
            <a:r>
              <a:rPr lang="fr-FR" altLang="fr-FR" sz="1400" b="1" dirty="0">
                <a:latin typeface="Century Gothic" panose="020B0502020202020204" pitchFamily="34" charset="0"/>
              </a:rPr>
              <a:t> cours de circulation</a:t>
            </a:r>
            <a:r>
              <a:rPr lang="fr-FR" altLang="fr-FR" sz="1400" dirty="0">
                <a:latin typeface="Century Gothic" panose="020B0502020202020204" pitchFamily="34" charset="0"/>
              </a:rPr>
              <a:t>. </a:t>
            </a:r>
          </a:p>
        </p:txBody>
      </p:sp>
      <p:sp>
        <p:nvSpPr>
          <p:cNvPr id="19" name="Titre 1">
            <a:extLst>
              <a:ext uri="{FF2B5EF4-FFF2-40B4-BE49-F238E27FC236}">
                <a16:creationId xmlns="" xmlns:a16="http://schemas.microsoft.com/office/drawing/2014/main" id="{9CBECE90-7DBB-42CE-8277-D2BA2E01491E}"/>
              </a:ext>
            </a:extLst>
          </p:cNvPr>
          <p:cNvSpPr txBox="1">
            <a:spLocks/>
          </p:cNvSpPr>
          <p:nvPr/>
        </p:nvSpPr>
        <p:spPr>
          <a:xfrm>
            <a:off x="241564" y="6488700"/>
            <a:ext cx="4635539" cy="236712"/>
          </a:xfrm>
          <a:prstGeom prst="rect">
            <a:avLst/>
          </a:prstGeom>
        </p:spPr>
        <p:txBody>
          <a:bodyPr vert="horz" lIns="91440" tIns="45720" rIns="91440" bIns="45720" numCol="1" rtlCol="0" anchor="b">
            <a:normAutofit fontScale="92500" lnSpcReduction="10000"/>
          </a:bodyPr>
          <a:lstStyle>
            <a:lvl1pPr algn="ctr" defTabSz="914400" rtl="0" eaLnBrk="1" latinLnBrk="0" hangingPunct="1">
              <a:lnSpc>
                <a:spcPct val="90000"/>
              </a:lnSpc>
              <a:spcBef>
                <a:spcPct val="0"/>
              </a:spcBef>
              <a:buNone/>
              <a:defRPr sz="5000" kern="1200" cap="all" baseline="0">
                <a:solidFill>
                  <a:srgbClr val="D0363B"/>
                </a:solidFill>
                <a:latin typeface="+mj-lt"/>
                <a:ea typeface="+mj-ea"/>
                <a:cs typeface="+mj-cs"/>
              </a:defRPr>
            </a:lvl1pPr>
          </a:lstStyle>
          <a:p>
            <a:pPr algn="l"/>
            <a:r>
              <a:rPr lang="fr-FR" altLang="fr-FR" sz="1200" dirty="0" smtClean="0">
                <a:latin typeface="Century Gothic" panose="020B0502020202020204" pitchFamily="34" charset="0"/>
              </a:rPr>
              <a:t> CER WILSON CONDUITE</a:t>
            </a:r>
            <a:endParaRPr lang="fr-FR" altLang="fr-FR" sz="1200" dirty="0">
              <a:latin typeface="Century Gothic" panose="020B0502020202020204" pitchFamily="34" charset="0"/>
            </a:endParaRPr>
          </a:p>
        </p:txBody>
      </p:sp>
    </p:spTree>
    <p:extLst>
      <p:ext uri="{BB962C8B-B14F-4D97-AF65-F5344CB8AC3E}">
        <p14:creationId xmlns:p14="http://schemas.microsoft.com/office/powerpoint/2010/main" val="351248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FORMATIONS</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AUX PERMIS DE CONDUIRE</a:t>
            </a:r>
          </a:p>
        </p:txBody>
      </p:sp>
      <p:sp>
        <p:nvSpPr>
          <p:cNvPr id="41" name="Rectangle 40">
            <a:extLst>
              <a:ext uri="{FF2B5EF4-FFF2-40B4-BE49-F238E27FC236}">
                <a16:creationId xmlns="" xmlns:a16="http://schemas.microsoft.com/office/drawing/2014/main"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 xmlns:a16="http://schemas.microsoft.com/office/drawing/2014/main"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 xmlns:a16="http://schemas.microsoft.com/office/drawing/2014/main" id="{1B3EA63D-2740-469F-8982-DB60772B46B1}"/>
              </a:ext>
            </a:extLst>
          </p:cNvPr>
          <p:cNvSpPr txBox="1"/>
          <p:nvPr/>
        </p:nvSpPr>
        <p:spPr>
          <a:xfrm>
            <a:off x="575888" y="3109828"/>
            <a:ext cx="3282079" cy="3170099"/>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 QUELQUE SOIT LE VEHICULE UTILISE.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 xmlns:a16="http://schemas.microsoft.com/office/drawing/2014/main"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 xmlns:a16="http://schemas.microsoft.com/office/drawing/2014/main" id="{7B3A8E57-7443-4574-BF81-13635290F227}"/>
              </a:ext>
            </a:extLst>
          </p:cNvPr>
          <p:cNvSpPr/>
          <p:nvPr/>
        </p:nvSpPr>
        <p:spPr>
          <a:xfrm>
            <a:off x="4203406" y="2537538"/>
            <a:ext cx="4159722" cy="3685376"/>
          </a:xfrm>
          <a:prstGeom prst="rtTriangle">
            <a:avLst/>
          </a:prstGeom>
          <a:blipFill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 xmlns:a16="http://schemas.microsoft.com/office/drawing/2014/main"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 xmlns:a16="http://schemas.microsoft.com/office/drawing/2014/main" id="{9A3ADCCD-25F8-479E-B6A7-39F4509B8A36}"/>
              </a:ext>
            </a:extLst>
          </p:cNvPr>
          <p:cNvSpPr txBox="1"/>
          <p:nvPr/>
        </p:nvSpPr>
        <p:spPr>
          <a:xfrm>
            <a:off x="5356746" y="3079669"/>
            <a:ext cx="3359842" cy="369332"/>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 xmlns:a16="http://schemas.microsoft.com/office/drawing/2014/main" id="{783D7752-E344-44CE-984E-E76B305B1781}"/>
              </a:ext>
            </a:extLst>
          </p:cNvPr>
          <p:cNvSpPr txBox="1"/>
          <p:nvPr/>
        </p:nvSpPr>
        <p:spPr>
          <a:xfrm>
            <a:off x="5431809" y="3408773"/>
            <a:ext cx="3284779" cy="507831"/>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 xmlns:a16="http://schemas.microsoft.com/office/drawing/2014/main" id="{8B8B444C-0694-4534-9A17-E0412DB5AE2B}"/>
              </a:ext>
            </a:extLst>
          </p:cNvPr>
          <p:cNvSpPr txBox="1"/>
          <p:nvPr/>
        </p:nvSpPr>
        <p:spPr>
          <a:xfrm>
            <a:off x="6417693" y="3963107"/>
            <a:ext cx="2358616" cy="1200329"/>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alt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 et qu’examen </a:t>
            </a:r>
          </a:p>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blanc sera effectué</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 xmlns:a16="http://schemas.microsoft.com/office/drawing/2014/main" id="{EB5DA535-BC3C-48B1-89C4-98BC8B45DD19}"/>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2053059172"/>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TotalTime>
  <Words>1482</Words>
  <Application>Microsoft Office PowerPoint</Application>
  <PresentationFormat>Affichage à l'écran (4:3)</PresentationFormat>
  <Paragraphs>300</Paragraphs>
  <Slides>21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Calibri</vt:lpstr>
      <vt:lpstr>Century Gothic</vt:lpstr>
      <vt:lpstr>Montserrat</vt:lpstr>
      <vt:lpstr>Wingdings</vt:lpstr>
      <vt:lpstr>Arial</vt:lpstr>
      <vt:lpstr>Conception personnalisée</vt:lpstr>
      <vt:lpstr>Présentation PowerPoint</vt:lpstr>
      <vt:lpstr>CER RÉSEAU</vt:lpstr>
      <vt:lpstr>Présentation PowerPoint</vt:lpstr>
      <vt:lpstr>Nos FORMATIONS</vt:lpstr>
      <vt:lpstr>FORMATIONS PARTICULIERS </vt:lpstr>
      <vt:lpstr>FORMATIONS PARTICULIERS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Parcours de formation PERSONNALISE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dc:creator>
  <cp:lastModifiedBy>CER WILSON</cp:lastModifiedBy>
  <cp:revision>188</cp:revision>
  <cp:lastPrinted>2018-06-11T14:13:36Z</cp:lastPrinted>
  <dcterms:created xsi:type="dcterms:W3CDTF">2016-11-16T10:38:42Z</dcterms:created>
  <dcterms:modified xsi:type="dcterms:W3CDTF">2019-01-23T09:31:08Z</dcterms:modified>
</cp:coreProperties>
</file>